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63" r:id="rId4"/>
    <p:sldId id="282" r:id="rId5"/>
    <p:sldId id="257" r:id="rId6"/>
    <p:sldId id="260" r:id="rId7"/>
    <p:sldId id="288" r:id="rId8"/>
    <p:sldId id="278" r:id="rId9"/>
    <p:sldId id="277" r:id="rId10"/>
    <p:sldId id="283" r:id="rId11"/>
    <p:sldId id="287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1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3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95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F11D-DC27-E23B-8EA6-244ED2792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19466-7394-4551-1E5B-625F8A345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5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4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4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3" indent="0" algn="ctr">
              <a:buNone/>
              <a:defRPr sz="1600"/>
            </a:lvl8pPr>
            <a:lvl9pPr marL="36577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D08E9-572A-CBDE-EFAF-B98115CA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F0BC-85AF-85D6-37A2-53807748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ADA3-362B-886D-B047-35A43FEF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2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C2F1-E9B9-7346-A688-2AAC96E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FEE3B-160A-C22B-851B-C5D31736D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C427-F61A-85C3-7B05-DABC5656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F4A93-405A-2F99-87B3-AA9FC14F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DD42-F2FA-59B7-EF7D-8708F7F7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4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1A0CF-8A02-F8BF-ECBF-FA2A890DB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A5E7F-2504-AE1C-936F-9AD8E3E73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A589-061B-6074-1770-7916874B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85E10-F38E-FD57-D69F-C13348CE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C3F1-120B-6A44-AE73-B55A6A8E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A5F2-9E88-A04C-B800-BC15450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FB84-451C-5534-C000-DE1EBBFD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BE10-E773-5335-963C-8A877038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C8F7E-77E5-8181-579F-99F7CA4A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45FB9-5D71-11F9-E9DB-BD80F565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9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2F1A-1FA4-5A48-80A3-B004ABD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6234F-9AB0-FE07-7F9F-E8199798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7FBC-31CB-5798-F2C6-F6E44429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DCD1-5155-FE2E-DF6D-1844D551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104FB-5862-8774-298B-CEAA3D3B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7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72AA-7C74-7D26-1CFC-C6B46755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7F06-7660-6EF0-5618-05FC56601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E1091-0415-7FC3-7550-D79CE2451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8DD9C-7323-21E5-DA5C-155771DC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4AF57-BE77-2D31-5ABA-F87CF66B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55588-BD79-094E-8784-25F5CBC4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AF33-695C-81A8-2CFE-7FE37DEA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067B8-39AB-CE10-7F26-68B8E98B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4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4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3" indent="0">
              <a:buNone/>
              <a:defRPr sz="1600" b="1"/>
            </a:lvl8pPr>
            <a:lvl9pPr marL="3657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E9FB0-6672-F630-AD1D-492609356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E87E4-6372-AF2A-ADD9-7D3272C7E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4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4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3" indent="0">
              <a:buNone/>
              <a:defRPr sz="1600" b="1"/>
            </a:lvl8pPr>
            <a:lvl9pPr marL="3657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E6310-F4ED-996A-0092-651EB0C3F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A96F0-9478-F327-4DA9-02231A1D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C4D46-46ED-79A2-B5FA-B00D6064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3F2F7-B2F5-CD30-F94E-EE10EDF4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1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64D9-07B9-4348-4DCD-AF084294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3174E-61A6-3530-C937-6C065072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37D71-C8A5-D617-9ABD-217CB6C4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68FA1-47F4-4746-6DEF-B2DC11A8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3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4CE3C-853C-F7C9-3294-0DC3BBB6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6303-9625-0F19-3BAD-4D6D8E16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62665-6278-FC96-7897-62B11421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1F08-52E0-6CB8-34B5-B6AFD2F8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4559-6F22-909B-45BF-324751C4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8BCC1-4B8F-54D5-3385-A928AF11C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29" indent="0">
              <a:buNone/>
              <a:defRPr sz="1200"/>
            </a:lvl3pPr>
            <a:lvl4pPr marL="1371644" indent="0">
              <a:buNone/>
              <a:defRPr sz="1000"/>
            </a:lvl4pPr>
            <a:lvl5pPr marL="1828858" indent="0">
              <a:buNone/>
              <a:defRPr sz="1000"/>
            </a:lvl5pPr>
            <a:lvl6pPr marL="2286074" indent="0">
              <a:buNone/>
              <a:defRPr sz="1000"/>
            </a:lvl6pPr>
            <a:lvl7pPr marL="2743286" indent="0">
              <a:buNone/>
              <a:defRPr sz="1000"/>
            </a:lvl7pPr>
            <a:lvl8pPr marL="3200503" indent="0">
              <a:buNone/>
              <a:defRPr sz="1000"/>
            </a:lvl8pPr>
            <a:lvl9pPr marL="36577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D2629-9305-52BA-D4B3-A235F1E2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0654-1218-536F-3DE9-22F3FD4A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CD23-FD4E-36BE-8945-C1545D0B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4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DEDE-3DC0-7900-9499-B0FCEB8D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D16A2-4798-CB92-9C5B-31EF2EADA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29" indent="0">
              <a:buNone/>
              <a:defRPr sz="2400"/>
            </a:lvl3pPr>
            <a:lvl4pPr marL="1371644" indent="0">
              <a:buNone/>
              <a:defRPr sz="2000"/>
            </a:lvl4pPr>
            <a:lvl5pPr marL="1828858" indent="0">
              <a:buNone/>
              <a:defRPr sz="2000"/>
            </a:lvl5pPr>
            <a:lvl6pPr marL="2286074" indent="0">
              <a:buNone/>
              <a:defRPr sz="2000"/>
            </a:lvl6pPr>
            <a:lvl7pPr marL="2743286" indent="0">
              <a:buNone/>
              <a:defRPr sz="2000"/>
            </a:lvl7pPr>
            <a:lvl8pPr marL="3200503" indent="0">
              <a:buNone/>
              <a:defRPr sz="2000"/>
            </a:lvl8pPr>
            <a:lvl9pPr marL="36577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B1449-BCBF-19F8-3682-447954E63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29" indent="0">
              <a:buNone/>
              <a:defRPr sz="1200"/>
            </a:lvl3pPr>
            <a:lvl4pPr marL="1371644" indent="0">
              <a:buNone/>
              <a:defRPr sz="1000"/>
            </a:lvl4pPr>
            <a:lvl5pPr marL="1828858" indent="0">
              <a:buNone/>
              <a:defRPr sz="1000"/>
            </a:lvl5pPr>
            <a:lvl6pPr marL="2286074" indent="0">
              <a:buNone/>
              <a:defRPr sz="1000"/>
            </a:lvl6pPr>
            <a:lvl7pPr marL="2743286" indent="0">
              <a:buNone/>
              <a:defRPr sz="1000"/>
            </a:lvl7pPr>
            <a:lvl8pPr marL="3200503" indent="0">
              <a:buNone/>
              <a:defRPr sz="1000"/>
            </a:lvl8pPr>
            <a:lvl9pPr marL="36577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4574-F717-F2A1-6991-7569F7B8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36034-4A60-2276-8649-AA401A4F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723B9-2EB6-F73A-88C2-EEAE6FC6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8CA3D-E374-7573-DB0F-6F0E71F6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D459-EC1A-FF34-A98A-4E9E2BB29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55463-C9E8-7FCA-BEE6-3ECBEFC09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3E2C-9D4D-40DA-9A11-47A80CF6D11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B1525-B1D5-1BE3-1213-6427A6AEE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A8B3-30F1-9713-1AB4-393383F96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0823-BD84-4B2E-AF32-053C100DE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7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1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6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80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5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9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4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7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hyperlink" Target="https://www.google.co.uk/imgres?imgurl=https://images-na.ssl-images-amazon.com/images/I/91lzKfYihSL.jpg&amp;imgrefurl=https://www.amazon.co.uk/Welcome-Alien-School-Caryl-Hart/dp/0857072579&amp;docid=JFgmsvQ-vu5JOM&amp;tbnid=Vm4p07XlJbHu6M:&amp;vet=10ahUKEwi80qLxj6jhAhWVoXEKHSmmCu4QMwg_KAAwAA..i&amp;w=2098&amp;h=2560&amp;bih=651&amp;biw=1366&amp;q=alien%20school&amp;ved=0ahUKEwi80qLxj6jhAhWVoXEKHSmmCu4QMwg_KAAwAA&amp;iact=mrc&amp;uact=8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4.png"/><Relationship Id="rId1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34.jpeg"/><Relationship Id="rId7" Type="http://schemas.openxmlformats.org/officeDocument/2006/relationships/image" Target="../media/image28.jpeg"/><Relationship Id="rId12" Type="http://schemas.openxmlformats.org/officeDocument/2006/relationships/image" Target="../media/image9.png"/><Relationship Id="rId17" Type="http://schemas.openxmlformats.org/officeDocument/2006/relationships/hyperlink" Target="https://www.marylandbiodiversity.com/view/183" TargetMode="External"/><Relationship Id="rId2" Type="http://schemas.openxmlformats.org/officeDocument/2006/relationships/image" Target="../media/image25.png"/><Relationship Id="rId16" Type="http://schemas.openxmlformats.org/officeDocument/2006/relationships/hyperlink" Target="https://creativecommons.org/licenses/by-sa/3.0/" TargetMode="External"/><Relationship Id="rId20" Type="http://schemas.openxmlformats.org/officeDocument/2006/relationships/hyperlink" Target="https://www.marylandbiodiversity.com/view/1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hyperlink" Target="https://pxhere.com/en/photo/288788" TargetMode="External"/><Relationship Id="rId24" Type="http://schemas.openxmlformats.org/officeDocument/2006/relationships/hyperlink" Target="https://www.publicdomainpictures.net/en/view-image.php?image=244476&amp;picture=deer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en.wikipedia.org/wiki/Beaver" TargetMode="External"/><Relationship Id="rId23" Type="http://schemas.openxmlformats.org/officeDocument/2006/relationships/image" Target="../media/image35.jpeg"/><Relationship Id="rId10" Type="http://schemas.openxmlformats.org/officeDocument/2006/relationships/image" Target="../media/image31.jpeg"/><Relationship Id="rId19" Type="http://schemas.openxmlformats.org/officeDocument/2006/relationships/image" Target="../media/image33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2.jpeg"/><Relationship Id="rId22" Type="http://schemas.openxmlformats.org/officeDocument/2006/relationships/hyperlink" Target="https://www.publicdomainpictures.net/view-image.php?image=67399&amp;picture=squirrel-sitting-on-the-bran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64" y="1"/>
            <a:ext cx="719566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1" y="6027011"/>
            <a:ext cx="990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What Makes My World Wonderful?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32527" y="4"/>
            <a:ext cx="238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Autumn 1</a:t>
            </a:r>
          </a:p>
        </p:txBody>
      </p:sp>
    </p:spTree>
    <p:extLst>
      <p:ext uri="{BB962C8B-B14F-4D97-AF65-F5344CB8AC3E}">
        <p14:creationId xmlns:p14="http://schemas.microsoft.com/office/powerpoint/2010/main" val="160130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364907" y="238770"/>
            <a:ext cx="3501512" cy="1049522"/>
            <a:chOff x="3992211" y="1834793"/>
            <a:chExt cx="4300887" cy="158686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992211" y="1834793"/>
              <a:ext cx="4300887" cy="15868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37148" rIns="74295" bIns="37148" anchor="t" anchorCtr="0">
              <a:noAutofit/>
            </a:bodyPr>
            <a:lstStyle/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1"/>
            <p:cNvSpPr txBox="1"/>
            <p:nvPr/>
          </p:nvSpPr>
          <p:spPr>
            <a:xfrm>
              <a:off x="4268569" y="1908924"/>
              <a:ext cx="3692719" cy="764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spc="244" dirty="0">
                  <a:latin typeface="Sassoon Infant Rg" pitchFamily="2" charset="0"/>
                  <a:ea typeface="Sassoon Infant Rg" pitchFamily="2" charset="0"/>
                  <a:cs typeface="Times New Roman" panose="02020603050405020304" pitchFamily="18" charset="0"/>
                </a:rPr>
                <a:t>What makes my world wonderful</a:t>
              </a:r>
              <a:endParaRPr lang="en-GB" sz="1400" spc="244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92211" y="2664895"/>
              <a:ext cx="4099617" cy="46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>
                  <a:latin typeface="Sassoon Infant Rg" pitchFamily="2" charset="0"/>
                  <a:ea typeface="Sassoon Infant Rg" pitchFamily="2" charset="0"/>
                  <a:cs typeface="Times New Roman" panose="02020603050405020304" pitchFamily="18" charset="0"/>
                </a:rPr>
                <a:t> LEARNING CHALLENGE QUESTION</a:t>
              </a:r>
              <a:endParaRPr lang="en-GB" sz="14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9152" y="901105"/>
            <a:ext cx="4062694" cy="714043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r>
              <a:rPr lang="en-GB" sz="1051" b="1" u="sng" dirty="0">
                <a:solidFill>
                  <a:srgbClr val="0070C0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Wow Event/Hook</a:t>
            </a:r>
            <a:endParaRPr lang="en-GB" sz="1051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Find footprints around school. Create a skeleton using body parts.</a:t>
            </a:r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1051" b="1" u="sng" dirty="0">
                <a:solidFill>
                  <a:srgbClr val="0070C0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Topic Outcome</a:t>
            </a:r>
          </a:p>
          <a:p>
            <a:r>
              <a:rPr lang="en-US" sz="1051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*To create a class museum about animals.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2540" y="287799"/>
            <a:ext cx="3068299" cy="340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Year </a:t>
            </a:r>
            <a:r>
              <a:rPr lang="en-GB" sz="14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1 </a:t>
            </a:r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- Objectives- Autumn term 1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379593" y="1936921"/>
            <a:ext cx="3484939" cy="12586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51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Artists / Designers we will: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how to sketch and draw pictures adding detail.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I can use computers to create a picture.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describe how something works.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will explore how people are portrayed in art.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I can make a product using clay.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how to talk to someone about their design and what they are making. </a:t>
            </a:r>
            <a:endParaRPr lang="en-GB" sz="1200" b="1" u="sng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379601" y="5012200"/>
            <a:ext cx="3502796" cy="5758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Computing Superstars we will:</a:t>
            </a:r>
            <a:endParaRPr lang="en-GB" sz="1000" b="1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023339" y="484481"/>
            <a:ext cx="4018606" cy="17483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1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</a:t>
            </a:r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 Scientists we will: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I know how to Identify and classify some animals.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 and name a variety of common animals including fish, amphibians, reptiles, birds and mammals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identify, name and classify a variety of common animals that are carnivores, herbivores and omnivores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describe and compare the structure of a variety of common animals (fish, amphibians, reptiles, birds and mammals, including pets)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identify, name, draw and label the basic parts of the human body.</a:t>
            </a:r>
            <a:endParaRPr lang="en-GB" sz="105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73265" indent="-73265"/>
            <a:endParaRPr lang="en-GB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055704" y="2443659"/>
            <a:ext cx="3942626" cy="945935"/>
          </a:xfrm>
          <a:prstGeom prst="rect">
            <a:avLst/>
          </a:prstGeom>
          <a:solidFill>
            <a:srgbClr val="99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lvl="0"/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Researchers we will:</a:t>
            </a:r>
            <a:r>
              <a:rPr lang="en-GB" sz="10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and can explain how people, including myself, have changed since being born.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 the UK on a map and the countries where members of the class come from.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will use aerial photographs of the local area.</a:t>
            </a:r>
          </a:p>
          <a:p>
            <a:endParaRPr lang="en-GB" sz="10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sz="10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GB" sz="10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8055703" y="4782616"/>
            <a:ext cx="3986242" cy="1260527"/>
          </a:xfrm>
          <a:prstGeom prst="rect">
            <a:avLst/>
          </a:prstGeom>
          <a:solidFill>
            <a:srgbClr val="F36D6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Citizens we will:</a:t>
            </a:r>
            <a:endParaRPr lang="en-GB" sz="1000" b="1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pPr marL="285760" indent="-285760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the importance of mental wellbeing, internet safety and harms, physical health and fitness, healthy eating, f</a:t>
            </a:r>
            <a:r>
              <a:rPr lang="en-US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acts and risks associated with drugs, alcohol and tobacco</a:t>
            </a: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, health and prevention, basic first aid, changing body, families and people who care for me, caring friendships, respectful relationships, online relationships, being safe.</a:t>
            </a:r>
          </a:p>
          <a:p>
            <a:r>
              <a:rPr lang="en-GB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380694" y="5690405"/>
            <a:ext cx="3502796" cy="988691"/>
          </a:xfrm>
          <a:prstGeom prst="rect">
            <a:avLst/>
          </a:prstGeom>
          <a:solidFill>
            <a:srgbClr val="B4EB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Musicians we will:</a:t>
            </a:r>
            <a:endParaRPr lang="en-GB" sz="10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I know we can use our voices expressively and creatively by singing songs and speaking chants and rhymes.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I know how to play some untuned instruments musically using the inter-related dimension of pulse/beat, rhythm and pitch.</a:t>
            </a:r>
          </a:p>
          <a:p>
            <a:pPr marL="73265" indent="-73265"/>
            <a:endParaRPr lang="en-US" sz="10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5458" y="1124008"/>
            <a:ext cx="433199" cy="717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29" y="1442217"/>
            <a:ext cx="1032708" cy="3923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37" y="1315265"/>
            <a:ext cx="704327" cy="526016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39152" y="5395226"/>
            <a:ext cx="4010757" cy="850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1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RE Superstars we will: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5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about harvest festival as a celebration.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5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and can talk about issues of good and bad, right and wrong arising from the Christianity stories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5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about the Jewish  Sukkot festival. </a:t>
            </a:r>
          </a:p>
          <a:p>
            <a:r>
              <a:rPr lang="en-GB" sz="11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 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000" dirty="0">
              <a:latin typeface="Sassoon Infant Rg" pitchFamily="2" charset="0"/>
              <a:ea typeface="Sassoon Infant Rg" pitchFamily="2" charset="0"/>
            </a:endParaRPr>
          </a:p>
          <a:p>
            <a:endParaRPr lang="en-GB" sz="12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39153" y="1863616"/>
            <a:ext cx="4046838" cy="1497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Readers we will:</a:t>
            </a:r>
            <a:endParaRPr lang="en-GB" sz="10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will apply phonic knowledge and skills as the route to decode words.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read aloud accurately books that are consistent with phonic knowledge and that do not require other strategies to work out words.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discuss events I have read about.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join in with stories or poems,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discuss the significance of the title and events.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lvl="0"/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sz="10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endParaRPr lang="en-GB" sz="12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endParaRPr lang="en-GB" sz="12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39152" y="3489522"/>
            <a:ext cx="4056083" cy="1777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Writers we will: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say first and then write to tell others about ideas.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I can  use adjectives to add detail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 how to choose  the best adjectives</a:t>
            </a:r>
            <a:endParaRPr lang="en-GB" sz="2000" dirty="0"/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how to sit correctly and hold a pencil correctly to form lower-case letters of a consistent size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how to spell words containing 40+ learned phonemes.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I need to leave spaces between words.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I can use the word ‘and’ to join words and sentences. I know I should use a full stop.</a:t>
            </a:r>
          </a:p>
          <a:p>
            <a:endParaRPr lang="en-GB" sz="1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sz="9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GB" sz="9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9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8055703" y="3600828"/>
            <a:ext cx="3942627" cy="928642"/>
          </a:xfrm>
          <a:prstGeom prst="rect">
            <a:avLst/>
          </a:prstGeom>
          <a:solidFill>
            <a:srgbClr val="C096A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. </a:t>
            </a:r>
            <a:r>
              <a:rPr lang="en-GB" sz="9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PE Superstars we will: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why exercise is important for good health.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how to use equipment appropriately and move and land safely.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how my body feels before, during and after exercise.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lvl="0"/>
            <a:endParaRPr lang="en-US" sz="105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EA1973D-FFA6-E6E3-B7E0-E2EDD890C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602" y="3296752"/>
            <a:ext cx="3472137" cy="16198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</a:t>
            </a:r>
            <a:r>
              <a:rPr lang="en-GB" sz="1000" b="1" u="sng" dirty="0" err="1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Mathematians</a:t>
            </a:r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 we will: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Count to and across 10, forwards and backwards, beginning with 0 or 1, or any given number.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how to identify one more and less of numbers to 10.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 and represent  the numbers to 10 using pictorial representations and objects including the number line, using the vocabulary of greater than, less than, equal to, most and least.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how to read and write the numbers to ten in numbers, words and mathematical statements using +,-, = </a:t>
            </a:r>
          </a:p>
          <a:p>
            <a:endParaRPr lang="en-GB" sz="900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GB" sz="9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9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I know how to  use some technology purposefully to create, organise, store, manipulate and retrieve digital content.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9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I know how to use the technology safely  and purposefully. </a:t>
            </a:r>
          </a:p>
        </p:txBody>
      </p:sp>
    </p:spTree>
    <p:extLst>
      <p:ext uri="{BB962C8B-B14F-4D97-AF65-F5344CB8AC3E}">
        <p14:creationId xmlns:p14="http://schemas.microsoft.com/office/powerpoint/2010/main" val="9716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1015" y="749440"/>
            <a:ext cx="3862534" cy="714043"/>
          </a:xfrm>
          <a:prstGeom prst="rect">
            <a:avLst/>
          </a:prstGeom>
          <a:solidFill>
            <a:srgbClr val="FF9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r>
              <a:rPr lang="en-GB" sz="1051" b="1" u="sng">
                <a:solidFill>
                  <a:srgbClr val="0070C0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Wow Event/Hook</a:t>
            </a:r>
            <a:endParaRPr lang="en-GB" sz="1051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US" sz="1000">
                <a:latin typeface="Sassoon Infant Rg" panose="02000503030000020003" pitchFamily="2" charset="0"/>
                <a:ea typeface="Sassoon Infant Rg" panose="02000503030000020003" pitchFamily="2" charset="0"/>
              </a:rPr>
              <a:t>Find footprints around school. Create a skeleton using body parts.</a:t>
            </a:r>
            <a:endParaRPr lang="en-GB" sz="100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1051" b="1" u="sng">
                <a:solidFill>
                  <a:srgbClr val="0070C0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Topic Outcome</a:t>
            </a:r>
          </a:p>
          <a:p>
            <a:r>
              <a:rPr lang="en-US" sz="1051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*To create a class museum about animals.</a:t>
            </a:r>
            <a:endParaRPr lang="en-US" sz="1051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016" y="1699899"/>
            <a:ext cx="3888976" cy="91107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1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Readers:</a:t>
            </a: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read many Common Exception Words.</a:t>
            </a: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use the graphemes taught to blend sounds.</a:t>
            </a: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read familiar words automatically and accurately without sounding and blending.</a:t>
            </a: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that books or texts have a purpose.</a:t>
            </a: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reread the text when I have lost meaning.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1016" y="2820999"/>
            <a:ext cx="3862534" cy="1736933"/>
          </a:xfrm>
          <a:prstGeom prst="rect">
            <a:avLst/>
          </a:prstGeom>
          <a:solidFill>
            <a:srgbClr val="FF7C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Authors:</a:t>
            </a: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write capital letters (and digits) of the correct size/orientation to one another.</a:t>
            </a: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form lowercase letters of the correct size relative to one another in some of my writing</a:t>
            </a: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segment spoken words into phonemes and represent these by graphemes, spelling some words correctly and making phonetically plausible attempt at others. </a:t>
            </a: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develop stamina for writing by writing for different purposes. 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use thoughtful and sometimes ambitious vocabulary.</a:t>
            </a: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sometimes use full stops and capital letters.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900" dirty="0">
                <a:solidFill>
                  <a:srgbClr val="000000"/>
                </a:solidFill>
                <a:latin typeface="Sassoon Infant Rg" panose="02000503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 can use exclamation and question marks to demarcate sentences. 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1015" y="4799124"/>
            <a:ext cx="3862534" cy="1812691"/>
          </a:xfrm>
          <a:prstGeom prst="rect">
            <a:avLst/>
          </a:prstGeom>
          <a:solidFill>
            <a:srgbClr val="00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lvl="0"/>
            <a:r>
              <a:rPr lang="en-GB" sz="1100" b="1" u="sng" dirty="0">
                <a:solidFill>
                  <a:prstClr val="black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</a:t>
            </a:r>
            <a:r>
              <a:rPr lang="en-GB" sz="1000" b="1" u="sng" dirty="0">
                <a:solidFill>
                  <a:prstClr val="black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 Scientists we will: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I know how to Identify and classify some animals.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 and name a variety of common animals including fish, amphibians, reptiles, birds and mammals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identify, name and classify a variety of common animals that are carnivores, herbivores and omnivores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I can describe and compare the structure of a variety of common animals (fish, amphibians, reptiles, birds and mammals, including pets)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identify, name, draw and label the basic parts of the human body.</a:t>
            </a:r>
            <a:endParaRPr lang="en-GB" sz="1051" dirty="0">
              <a:solidFill>
                <a:prstClr val="black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161799" y="5179365"/>
            <a:ext cx="3904679" cy="1546179"/>
          </a:xfrm>
          <a:prstGeom prst="rect">
            <a:avLst/>
          </a:prstGeom>
          <a:solidFill>
            <a:srgbClr val="9B90D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</a:t>
            </a:r>
            <a:r>
              <a:rPr lang="en-GB" sz="1200" b="1" u="sng" dirty="0" err="1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Mathematians</a:t>
            </a:r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we will –</a:t>
            </a:r>
          </a:p>
          <a:p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read and write numbers in numerals and words. </a:t>
            </a:r>
          </a:p>
          <a:p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</a:t>
            </a:r>
            <a:r>
              <a:rPr lang="en-US" sz="900" dirty="0" err="1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recognise</a:t>
            </a:r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the place value of each digit in a two-digit number, tens and ones and represent these in different ways. </a:t>
            </a:r>
          </a:p>
          <a:p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</a:t>
            </a:r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</a:t>
            </a:r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dd and subtract objects, pictorial representations, and mentally, including: a two-digit number and ones; a two-digit number and tens; two two-digit numbers</a:t>
            </a:r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Unit 1: Numbers to 100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Unit 2: Addition and subtraction (1)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Unit 3: Addition and subtraction (2)</a:t>
            </a:r>
          </a:p>
          <a:p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091412" y="299170"/>
            <a:ext cx="3964206" cy="151899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8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Historians:</a:t>
            </a: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and can explain how people, including myself, have changed since being born.</a:t>
            </a:r>
          </a:p>
          <a:p>
            <a:r>
              <a:rPr lang="en-GB" sz="8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</a:t>
            </a:r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can talk about changes within living memory. Where appropriate, these should be used to reveal aspects of change in national life.</a:t>
            </a:r>
            <a:endParaRPr lang="en-US" sz="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discuss the lives of significant individuals in the past who have contributed to national and international achievements and compare aspects of their lives to the current day </a:t>
            </a:r>
            <a:r>
              <a:rPr lang="en-GB" sz="8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</a:t>
            </a:r>
            <a:endParaRPr lang="en-GB" sz="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</a:t>
            </a:r>
            <a:r>
              <a:rPr lang="en-US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se books and the internet to answer questions about the past. </a:t>
            </a:r>
          </a:p>
          <a:p>
            <a:r>
              <a:rPr lang="en-US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use key vocabulary such as before, after, past, present, then and now.</a:t>
            </a:r>
          </a:p>
          <a:p>
            <a:r>
              <a:rPr lang="en-GB" sz="8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</a:t>
            </a:r>
            <a:r>
              <a:rPr lang="en-GB" sz="8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Geography experts:</a:t>
            </a: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will name and locate the world’s seven continents and five oceans</a:t>
            </a:r>
            <a:r>
              <a:rPr lang="en-GB" sz="800" dirty="0" smtClean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Identify the UK on a map and the countries where members of the class come from. I will use aerial photographs of the local area</a:t>
            </a:r>
          </a:p>
          <a:p>
            <a:endParaRPr lang="en-US" sz="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GB" sz="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167491" y="2875172"/>
            <a:ext cx="3888127" cy="1362512"/>
          </a:xfrm>
          <a:prstGeom prst="rect">
            <a:avLst/>
          </a:prstGeom>
          <a:solidFill>
            <a:srgbClr val="FF9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Musicians: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use my voice expressively and creatively by singing songs.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use my voice expressively and creatively by speaking chants and rhymes.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listen with concentration and understanding to a range of high-quality live music.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play untuned instruments musically using the inter-related dimension of pulse/beat, rhythm and pitch.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Calibri" panose="020F0502020204030204" pitchFamily="34" charset="0"/>
              </a:rPr>
              <a:t>I can listen with concentration and understanding to a range of high-quality recorded music.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167491" y="4384586"/>
            <a:ext cx="3908659" cy="779339"/>
          </a:xfrm>
          <a:prstGeom prst="rect">
            <a:avLst/>
          </a:prstGeom>
          <a:solidFill>
            <a:srgbClr val="D1FFD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51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PE superstars (Personal Cog):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follow instructions, practise safely and work on simple tasks by myself.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will try several times, if at first I don’t succeed I will ask for help.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where I am with my learning.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have begun to challenge myself. </a:t>
            </a:r>
          </a:p>
          <a:p>
            <a:endParaRPr lang="en-GB" sz="1051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2482" y="1095285"/>
            <a:ext cx="348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u="sng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pPr algn="ctr"/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9734" y="130702"/>
            <a:ext cx="295273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</a:p>
          <a:p>
            <a:pPr algn="ctr"/>
            <a:endParaRPr lang="en-US" sz="2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2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2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2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AAB62A0F-969A-EDB8-1B9B-9F911E38B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908" y="1968417"/>
            <a:ext cx="3908683" cy="1192384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200" b="1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a Computer expert:</a:t>
            </a:r>
            <a:endParaRPr lang="en-GB" sz="12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understand what algorithms are.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algorithms are implemented as programmes on digital devices.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know the programs execute by following precise and unambiguous instructions.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create and debug simple programs.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use logical reasoning to predict the behaviour of simple programs.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 can use technology purposefully to create, organise, store, manipulate and retrieve digital content.</a:t>
            </a:r>
          </a:p>
          <a:p>
            <a:endParaRPr lang="en-GB" sz="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8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 </a:t>
            </a:r>
          </a:p>
          <a:p>
            <a:endParaRPr lang="en-GB" sz="8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212360" y="3242017"/>
            <a:ext cx="3904679" cy="1829713"/>
          </a:xfrm>
          <a:prstGeom prst="rect">
            <a:avLst/>
          </a:prstGeom>
          <a:solidFill>
            <a:srgbClr val="66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900" u="sng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As Artists/Designers we will: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about the work of a range of artists describing the differences and similarities between different practises and disciplines, and making links to their own work. </a:t>
            </a:r>
            <a:endParaRPr lang="en-GB" sz="9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I can make a product using clay. </a:t>
            </a:r>
          </a:p>
          <a:p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can use a range of materials creatively to design and make products. </a:t>
            </a:r>
            <a:r>
              <a:rPr lang="en-GB" sz="900" dirty="0" err="1">
                <a:latin typeface="Sassoon Infant Rg" panose="02000503030000020003" pitchFamily="2" charset="0"/>
                <a:ea typeface="Sassoon Infant Rg" panose="02000503030000020003" pitchFamily="2" charset="0"/>
              </a:rPr>
              <a:t>E.g</a:t>
            </a:r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printing and collage</a:t>
            </a:r>
          </a:p>
          <a:p>
            <a:pPr lvl="0"/>
            <a:r>
              <a:rPr lang="en-GB" sz="9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 can use a wide range of art &amp; design techniques using colour, pattern, line and space.</a:t>
            </a:r>
          </a:p>
          <a:p>
            <a:pPr lvl="0"/>
            <a:r>
              <a:rPr lang="en-GB" sz="9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 </a:t>
            </a:r>
            <a:r>
              <a:rPr lang="en-GB" sz="9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can use </a:t>
            </a:r>
            <a:r>
              <a:rPr lang="en-GB" sz="9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drawing and painting to develop and share my ideas, experiences and imagination. I can use a wide range if media, different size paper and explore a range of starting points such as from observation or memory, and different genres. I can record, develop, reflect, and annotate my sketchbook.</a:t>
            </a:r>
          </a:p>
          <a:p>
            <a:endParaRPr lang="en-GB" sz="900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. </a:t>
            </a:r>
            <a:endParaRPr lang="en-GB" sz="9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364907" y="238770"/>
            <a:ext cx="3501512" cy="1049522"/>
            <a:chOff x="3992211" y="1834793"/>
            <a:chExt cx="4300887" cy="1586865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3992211" y="1834793"/>
              <a:ext cx="4300887" cy="15868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37148" rIns="74295" bIns="37148" anchor="t" anchorCtr="0">
              <a:noAutofit/>
            </a:bodyPr>
            <a:lstStyle/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11"/>
            <p:cNvSpPr txBox="1"/>
            <p:nvPr/>
          </p:nvSpPr>
          <p:spPr>
            <a:xfrm>
              <a:off x="4268569" y="1908924"/>
              <a:ext cx="3692719" cy="764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spc="244" dirty="0">
                  <a:latin typeface="Sassoon Infant Rg" pitchFamily="2" charset="0"/>
                  <a:ea typeface="Sassoon Infant Rg" pitchFamily="2" charset="0"/>
                  <a:cs typeface="Times New Roman" panose="02020603050405020304" pitchFamily="18" charset="0"/>
                </a:rPr>
                <a:t>What makes my world wonderful</a:t>
              </a:r>
              <a:endParaRPr lang="en-GB" sz="1400" spc="244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2211" y="2664895"/>
              <a:ext cx="4099617" cy="46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>
                  <a:latin typeface="Sassoon Infant Rg" pitchFamily="2" charset="0"/>
                  <a:ea typeface="Sassoon Infant Rg" pitchFamily="2" charset="0"/>
                  <a:cs typeface="Times New Roman" panose="02020603050405020304" pitchFamily="18" charset="0"/>
                </a:rPr>
                <a:t> LEARNING CHALLENGE QUESTION</a:t>
              </a:r>
              <a:endParaRPr lang="en-GB" sz="1400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2507" y="1264356"/>
            <a:ext cx="433199" cy="7172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90" y="1391397"/>
            <a:ext cx="1179967" cy="448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120" y="1358790"/>
            <a:ext cx="707967" cy="528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64" y="227840"/>
            <a:ext cx="3121423" cy="377985"/>
          </a:xfrm>
          <a:prstGeom prst="rect">
            <a:avLst/>
          </a:prstGeom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8154269" y="1947815"/>
            <a:ext cx="3914569" cy="850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1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RE Superstars we will: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5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about harvest festival as a celebration.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5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and can talk about issues of good and bad, right and wrong arising from the Christianity stories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05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about the Jewish  Sukkot festival. </a:t>
            </a:r>
          </a:p>
          <a:p>
            <a:r>
              <a:rPr lang="en-GB" sz="11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 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1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GB" sz="1000" dirty="0">
              <a:latin typeface="Sassoon Infant Rg" pitchFamily="2" charset="0"/>
              <a:ea typeface="Sassoon Infant Rg" pitchFamily="2" charset="0"/>
            </a:endParaRPr>
          </a:p>
          <a:p>
            <a:endParaRPr lang="en-GB" sz="12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8141049" y="5420664"/>
            <a:ext cx="3900896" cy="1063580"/>
          </a:xfrm>
          <a:prstGeom prst="rect">
            <a:avLst/>
          </a:prstGeom>
          <a:solidFill>
            <a:srgbClr val="F36D6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r>
              <a:rPr lang="en-GB" sz="1000" b="1" u="sng" dirty="0">
                <a:latin typeface="Sassoon Infant Rg" pitchFamily="2" charset="0"/>
                <a:ea typeface="Sassoon Infant Rg" pitchFamily="2" charset="0"/>
                <a:cs typeface="Times New Roman" panose="02020603050405020304" pitchFamily="18" charset="0"/>
              </a:rPr>
              <a:t>As Citizens we will:</a:t>
            </a:r>
            <a:endParaRPr lang="en-GB" sz="1000" b="1" dirty="0">
              <a:latin typeface="Sassoon Infant Rg" pitchFamily="2" charset="0"/>
              <a:ea typeface="Sassoon Infant Rg" pitchFamily="2" charset="0"/>
              <a:cs typeface="Times New Roman" panose="02020603050405020304" pitchFamily="18" charset="0"/>
            </a:endParaRPr>
          </a:p>
          <a:p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the importance of mental wellbeing, internet safety and harms, physical health and fitness, healthy eating, f</a:t>
            </a:r>
            <a:r>
              <a:rPr lang="en-US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acts and risks associated with drugs, alcohol and tobacco</a:t>
            </a:r>
            <a:r>
              <a:rPr lang="en-GB" sz="1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, health and prevention, basic first aid, changing body, families and people who care for me, caring friendships, respectful relationships, online relationships, being safe.</a:t>
            </a:r>
          </a:p>
          <a:p>
            <a:r>
              <a:rPr lang="en-GB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20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85" y="277750"/>
            <a:ext cx="6716063" cy="2114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287" y="2543727"/>
            <a:ext cx="11732456" cy="649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What is the name for the type of animal that eats meat?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Can you name our five senses?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Name all of the features on your head and what they are used for?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Pick out the British animals from this list: tiger, badger, frog, lion, deer.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What is our local area called?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What can we find in our local area?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What country do we live in? Find it on the map.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What was Alberto Giacometti famous for?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 Name some differences between animals and humans?</a:t>
            </a:r>
          </a:p>
          <a:p>
            <a:pPr marL="342911" indent="-342911">
              <a:buAutoNum type="arabicPeriod"/>
            </a:pPr>
            <a:r>
              <a:rPr lang="en-GB" sz="2400" dirty="0">
                <a:latin typeface="Sassoon Infant Rg" panose="02000503030000020003"/>
                <a:ea typeface="Sassoon Infant Rg" panose="02000503030000020003" pitchFamily="2" charset="0"/>
              </a:rPr>
              <a:t> Clap out a simple rhythm?</a:t>
            </a:r>
          </a:p>
          <a:p>
            <a:pPr marL="342911" indent="-342911">
              <a:buAutoNum type="arabicPeriod"/>
            </a:pPr>
            <a:endParaRPr lang="en-GB" sz="2517" dirty="0"/>
          </a:p>
          <a:p>
            <a:pPr marL="342911" indent="-342911">
              <a:buAutoNum type="arabicPeriod"/>
            </a:pPr>
            <a:endParaRPr lang="en-GB" sz="2517" dirty="0"/>
          </a:p>
          <a:p>
            <a:pPr marL="342911" indent="-342911">
              <a:buAutoNum type="arabicPeriod"/>
            </a:pPr>
            <a:endParaRPr lang="en-GB" sz="2517" dirty="0"/>
          </a:p>
          <a:p>
            <a:pPr marL="342911" indent="-342911">
              <a:buAutoNum type="arabicPeriod"/>
            </a:pPr>
            <a:endParaRPr lang="en-GB" sz="2517" dirty="0"/>
          </a:p>
          <a:p>
            <a:pPr marL="342911" indent="-342911">
              <a:buAutoNum type="arabicPeriod"/>
            </a:pPr>
            <a:endParaRPr lang="en-GB" sz="2517" dirty="0"/>
          </a:p>
          <a:p>
            <a:pPr marL="342911" indent="-342911">
              <a:buAutoNum type="arabicPeriod"/>
            </a:pPr>
            <a:endParaRPr lang="en-GB" sz="2517" dirty="0"/>
          </a:p>
          <a:p>
            <a:pPr marL="342911" indent="-342911">
              <a:buAutoNum type="arabicPeriod"/>
            </a:pPr>
            <a:endParaRPr lang="en-GB" sz="2517" dirty="0"/>
          </a:p>
        </p:txBody>
      </p:sp>
    </p:spTree>
    <p:extLst>
      <p:ext uri="{BB962C8B-B14F-4D97-AF65-F5344CB8AC3E}">
        <p14:creationId xmlns:p14="http://schemas.microsoft.com/office/powerpoint/2010/main" val="1052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226" y="366886"/>
            <a:ext cx="1228913" cy="21794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2934" y="5901236"/>
            <a:ext cx="8865325" cy="910232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What makes my world wonderful?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1361704" y="622554"/>
            <a:ext cx="1912889" cy="1314111"/>
          </a:xfrm>
          <a:prstGeom prst="rightArrowCallout">
            <a:avLst/>
          </a:prstGeom>
          <a:solidFill>
            <a:srgbClr val="99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are the similarities between animals and humans?</a:t>
            </a:r>
          </a:p>
        </p:txBody>
      </p:sp>
      <p:sp>
        <p:nvSpPr>
          <p:cNvPr id="13" name="Right Arrow Callout 12"/>
          <p:cNvSpPr/>
          <p:nvPr/>
        </p:nvSpPr>
        <p:spPr>
          <a:xfrm>
            <a:off x="1352156" y="2210830"/>
            <a:ext cx="1912889" cy="1314111"/>
          </a:xfrm>
          <a:prstGeom prst="rightArrowCallout">
            <a:avLst/>
          </a:prstGeom>
          <a:solidFill>
            <a:srgbClr val="99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are the different types of animal groups?</a:t>
            </a:r>
          </a:p>
        </p:txBody>
      </p:sp>
      <p:sp>
        <p:nvSpPr>
          <p:cNvPr id="14" name="Right Arrow Callout 13"/>
          <p:cNvSpPr/>
          <p:nvPr/>
        </p:nvSpPr>
        <p:spPr>
          <a:xfrm>
            <a:off x="1361704" y="3799106"/>
            <a:ext cx="1912889" cy="1314111"/>
          </a:xfrm>
          <a:prstGeom prst="rightArrowCallout">
            <a:avLst/>
          </a:prstGeom>
          <a:solidFill>
            <a:srgbClr val="99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Where do different animals live?</a:t>
            </a:r>
          </a:p>
        </p:txBody>
      </p:sp>
      <p:sp>
        <p:nvSpPr>
          <p:cNvPr id="15" name="Right Arrow Callout 14"/>
          <p:cNvSpPr/>
          <p:nvPr/>
        </p:nvSpPr>
        <p:spPr>
          <a:xfrm flipH="1">
            <a:off x="9018644" y="577525"/>
            <a:ext cx="1912889" cy="1314111"/>
          </a:xfrm>
          <a:prstGeom prst="rightArrowCallout">
            <a:avLst/>
          </a:prstGeom>
          <a:solidFill>
            <a:srgbClr val="99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Where do I live</a:t>
            </a:r>
            <a:r>
              <a:rPr lang="en-GB" sz="1625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?</a:t>
            </a:r>
          </a:p>
        </p:txBody>
      </p:sp>
      <p:sp>
        <p:nvSpPr>
          <p:cNvPr id="16" name="Right Arrow Callout 15"/>
          <p:cNvSpPr/>
          <p:nvPr/>
        </p:nvSpPr>
        <p:spPr>
          <a:xfrm flipH="1">
            <a:off x="9018644" y="2210830"/>
            <a:ext cx="1912889" cy="1314111"/>
          </a:xfrm>
          <a:prstGeom prst="rightArrowCallout">
            <a:avLst/>
          </a:prstGeom>
          <a:solidFill>
            <a:srgbClr val="99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How have I changed since I was a baby? </a:t>
            </a:r>
          </a:p>
        </p:txBody>
      </p:sp>
      <p:sp>
        <p:nvSpPr>
          <p:cNvPr id="17" name="Right Arrow Callout 16"/>
          <p:cNvSpPr/>
          <p:nvPr/>
        </p:nvSpPr>
        <p:spPr>
          <a:xfrm flipH="1">
            <a:off x="9018644" y="3844135"/>
            <a:ext cx="1912889" cy="1314111"/>
          </a:xfrm>
          <a:prstGeom prst="rightArrowCallout">
            <a:avLst/>
          </a:prstGeom>
          <a:solidFill>
            <a:srgbClr val="998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do I look like?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4812">
            <a:off x="7765945" y="3535019"/>
            <a:ext cx="1118699" cy="1687340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9601">
            <a:off x="6416654" y="2201253"/>
            <a:ext cx="1720273" cy="1118779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888" y="2875652"/>
            <a:ext cx="1891541" cy="1437915"/>
          </a:xfrm>
          <a:prstGeom prst="rect">
            <a:avLst/>
          </a:prstGeom>
        </p:spPr>
      </p:pic>
      <p:pic>
        <p:nvPicPr>
          <p:cNvPr id="19" name="Pictur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5296">
            <a:off x="6332875" y="289395"/>
            <a:ext cx="2087927" cy="1445256"/>
          </a:xfrm>
          <a:prstGeom prst="rect">
            <a:avLst/>
          </a:prstGeom>
        </p:spPr>
      </p:pic>
      <p:pic>
        <p:nvPicPr>
          <p:cNvPr id="21" name="Picture 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5328">
            <a:off x="3488732" y="1436274"/>
            <a:ext cx="2445259" cy="1153775"/>
          </a:xfrm>
          <a:prstGeom prst="rect">
            <a:avLst/>
          </a:prstGeom>
        </p:spPr>
      </p:pic>
      <p:pic>
        <p:nvPicPr>
          <p:cNvPr id="22" name="Picture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29871">
            <a:off x="3342999" y="4741017"/>
            <a:ext cx="1957484" cy="1047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8010">
            <a:off x="5903957" y="4712319"/>
            <a:ext cx="2002407" cy="99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0900" y="391755"/>
            <a:ext cx="2180684" cy="5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34237" y="850566"/>
            <a:ext cx="1433251" cy="300253"/>
          </a:xfrm>
          <a:prstGeom prst="rect">
            <a:avLst/>
          </a:prstGeom>
          <a:solidFill>
            <a:srgbClr val="C4CEDE"/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625" dirty="0">
                <a:latin typeface="Erasaur" panose="02000606000000020004" pitchFamily="50" charset="0"/>
              </a:rPr>
              <a:t>Fiction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238595" y="4062965"/>
            <a:ext cx="1673264" cy="456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Core Texts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2549" y="542518"/>
            <a:ext cx="510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makes my world wonderful?</a:t>
            </a:r>
            <a:endParaRPr lang="en-GB" sz="3600" dirty="0">
              <a:solidFill>
                <a:srgbClr val="00B050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0325386" y="994378"/>
            <a:ext cx="1433391" cy="296607"/>
          </a:xfrm>
          <a:prstGeom prst="rect">
            <a:avLst/>
          </a:prstGeom>
          <a:solidFill>
            <a:srgbClr val="C4CEDE"/>
          </a:solidFill>
          <a:ln w="28575">
            <a:solidFill>
              <a:schemeClr val="tx1"/>
            </a:solidFill>
          </a:ln>
        </p:spPr>
        <p:txBody>
          <a:bodyPr vert="horz" lIns="74295" tIns="37148" rIns="74295" bIns="3714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pa Sans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625" dirty="0">
                <a:latin typeface="Erasaur" panose="02000606000000020004" pitchFamily="50" charset="0"/>
              </a:rPr>
              <a:t>Non-Fiction</a:t>
            </a:r>
          </a:p>
        </p:txBody>
      </p:sp>
      <p:sp>
        <p:nvSpPr>
          <p:cNvPr id="2" name="AutoShape 3" descr="Image result for alien schoo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5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517"/>
          </a:p>
        </p:txBody>
      </p:sp>
      <p:sp>
        <p:nvSpPr>
          <p:cNvPr id="3" name="AutoShape 5" descr="Image result for alien schoo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87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517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61" y="1415535"/>
            <a:ext cx="960172" cy="1560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923" y="1935772"/>
            <a:ext cx="1158092" cy="1410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185" y="1797516"/>
            <a:ext cx="1142607" cy="1096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0824">
            <a:off x="8023589" y="3224765"/>
            <a:ext cx="1352551" cy="167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2126">
            <a:off x="9577972" y="3601021"/>
            <a:ext cx="1371600" cy="156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75330">
            <a:off x="9337869" y="5275755"/>
            <a:ext cx="1225721" cy="1445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5184">
            <a:off x="2752035" y="1795435"/>
            <a:ext cx="1247403" cy="12787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60433">
            <a:off x="1235078" y="3174275"/>
            <a:ext cx="1452957" cy="1431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7255" y="3205994"/>
            <a:ext cx="1360439" cy="13682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618" y="4855032"/>
            <a:ext cx="1239612" cy="14335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1929" y="5150044"/>
            <a:ext cx="1393948" cy="14016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0765" y="2654247"/>
            <a:ext cx="1746771" cy="12428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73166">
            <a:off x="2760201" y="4966122"/>
            <a:ext cx="1243848" cy="126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4411" y="2446109"/>
            <a:ext cx="1295267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0B05F-D629-5D45-1CA6-CDCEB1B23DD5}"/>
              </a:ext>
            </a:extLst>
          </p:cNvPr>
          <p:cNvSpPr/>
          <p:nvPr/>
        </p:nvSpPr>
        <p:spPr>
          <a:xfrm>
            <a:off x="0" y="69273"/>
            <a:ext cx="12192000" cy="16735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/>
              <a:t>   </a:t>
            </a:r>
          </a:p>
          <a:p>
            <a:pPr algn="r"/>
            <a:endParaRPr lang="en-GB" sz="2000" dirty="0">
              <a:solidFill>
                <a:schemeClr val="tx1"/>
              </a:solidFill>
            </a:endParaRPr>
          </a:p>
          <a:p>
            <a:pPr algn="r"/>
            <a:endParaRPr lang="en-GB" sz="2000" dirty="0">
              <a:solidFill>
                <a:schemeClr val="tx1"/>
              </a:solidFill>
            </a:endParaRPr>
          </a:p>
          <a:p>
            <a:pPr algn="r"/>
            <a:endParaRPr lang="en-GB" sz="2000" dirty="0">
              <a:solidFill>
                <a:schemeClr val="tx1"/>
              </a:solidFill>
            </a:endParaRPr>
          </a:p>
          <a:p>
            <a:pPr algn="r"/>
            <a:endParaRPr lang="en-GB" sz="2000" dirty="0">
              <a:solidFill>
                <a:schemeClr val="tx1"/>
              </a:solidFill>
            </a:endParaRPr>
          </a:p>
          <a:p>
            <a:pPr algn="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0385D6AF-8599-0A6C-0774-363855099855}"/>
              </a:ext>
            </a:extLst>
          </p:cNvPr>
          <p:cNvSpPr/>
          <p:nvPr/>
        </p:nvSpPr>
        <p:spPr>
          <a:xfrm>
            <a:off x="221676" y="228605"/>
            <a:ext cx="2743200" cy="141316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the basic parts of my body and can talk about how I have changed.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BF619CEB-82A7-AE88-6B2B-F3CB9AB1E4B5}"/>
              </a:ext>
            </a:extLst>
          </p:cNvPr>
          <p:cNvSpPr/>
          <p:nvPr/>
        </p:nvSpPr>
        <p:spPr>
          <a:xfrm>
            <a:off x="6206839" y="228605"/>
            <a:ext cx="2743200" cy="141316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what is the same and what is different between humans and animals</a:t>
            </a:r>
            <a:r>
              <a:rPr lang="en-GB" sz="1600" dirty="0">
                <a:latin typeface="Sassoon Primary" pitchFamily="50" charset="0"/>
              </a:rPr>
              <a:t>.</a:t>
            </a: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33E8B9B4-9242-BED5-BE27-4A781AC1A44C}"/>
              </a:ext>
            </a:extLst>
          </p:cNvPr>
          <p:cNvSpPr/>
          <p:nvPr/>
        </p:nvSpPr>
        <p:spPr>
          <a:xfrm>
            <a:off x="3241963" y="228605"/>
            <a:ext cx="2743200" cy="141316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know who is in my family and where we live.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53F1F-8917-ACFB-5191-AF5566EB8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" y="2392550"/>
            <a:ext cx="3383844" cy="4011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93B6F-0834-DF8B-D0DF-0921E1EE95A5}"/>
              </a:ext>
            </a:extLst>
          </p:cNvPr>
          <p:cNvSpPr txBox="1"/>
          <p:nvPr/>
        </p:nvSpPr>
        <p:spPr>
          <a:xfrm>
            <a:off x="665027" y="2098965"/>
            <a:ext cx="2299855" cy="30777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Parts of the human body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5AD9A-8DEF-8BF1-9200-ED2FDA85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5296">
            <a:off x="7492662" y="1990301"/>
            <a:ext cx="2087927" cy="144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D2961-4B98-FA3B-2D6D-38AA4C7B4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902">
            <a:off x="6090187" y="2035743"/>
            <a:ext cx="2396219" cy="752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E8E07-0450-C42C-D86A-43DA58C70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5328">
            <a:off x="9551421" y="1675973"/>
            <a:ext cx="2445259" cy="115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AE8FB8-BAC8-0CC4-A90C-0B1A1942E752}"/>
              </a:ext>
            </a:extLst>
          </p:cNvPr>
          <p:cNvSpPr/>
          <p:nvPr/>
        </p:nvSpPr>
        <p:spPr>
          <a:xfrm>
            <a:off x="9171716" y="228599"/>
            <a:ext cx="2225485" cy="151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makes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my world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wonderful?</a:t>
            </a:r>
          </a:p>
          <a:p>
            <a:pPr algn="ctr"/>
            <a:endParaRPr lang="en-GB" sz="2517" dirty="0"/>
          </a:p>
        </p:txBody>
      </p:sp>
      <p:pic>
        <p:nvPicPr>
          <p:cNvPr id="14" name="Picture 13" descr="C:\Users\caroline.howett\AppData\Local\Microsoft\Windows\INetCache\Content.MSO\E459A87D.tmp">
            <a:extLst>
              <a:ext uri="{FF2B5EF4-FFF2-40B4-BE49-F238E27FC236}">
                <a16:creationId xmlns:a16="http://schemas.microsoft.com/office/drawing/2014/main" id="{043782D4-4868-9715-2DF4-66856828F8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" b="3010"/>
          <a:stretch/>
        </p:blipFill>
        <p:spPr bwMode="auto">
          <a:xfrm>
            <a:off x="5117557" y="1531667"/>
            <a:ext cx="8286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avendish Close Infant and Nursery School">
            <a:extLst>
              <a:ext uri="{FF2B5EF4-FFF2-40B4-BE49-F238E27FC236}">
                <a16:creationId xmlns:a16="http://schemas.microsoft.com/office/drawing/2014/main" id="{DB5413BD-89C5-116E-D8BC-D990D4CAB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19" y="2223889"/>
            <a:ext cx="1620983" cy="93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caroline.howett\AppData\Local\Microsoft\Windows\INetCache\Content.MSO\151FC84B.tmp">
            <a:extLst>
              <a:ext uri="{FF2B5EF4-FFF2-40B4-BE49-F238E27FC236}">
                <a16:creationId xmlns:a16="http://schemas.microsoft.com/office/drawing/2014/main" id="{262BA62D-A41B-F05E-4574-DADF30CD79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032" r="34277" b="5660"/>
          <a:stretch/>
        </p:blipFill>
        <p:spPr bwMode="auto">
          <a:xfrm>
            <a:off x="5875448" y="2680222"/>
            <a:ext cx="1362075" cy="966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567B16-1C9E-2291-6717-96FD5336FC15}"/>
              </a:ext>
            </a:extLst>
          </p:cNvPr>
          <p:cNvSpPr txBox="1"/>
          <p:nvPr/>
        </p:nvSpPr>
        <p:spPr>
          <a:xfrm>
            <a:off x="3656109" y="1886419"/>
            <a:ext cx="1413164" cy="30777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Our local area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9B86D-DCE2-4724-4496-371EFDF76C09}"/>
              </a:ext>
            </a:extLst>
          </p:cNvPr>
          <p:cNvSpPr txBox="1"/>
          <p:nvPr/>
        </p:nvSpPr>
        <p:spPr>
          <a:xfrm>
            <a:off x="10439887" y="2881192"/>
            <a:ext cx="1583800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St Mary’s Church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76ED8-45CC-2679-9587-24C98885B2BA}"/>
              </a:ext>
            </a:extLst>
          </p:cNvPr>
          <p:cNvSpPr txBox="1"/>
          <p:nvPr/>
        </p:nvSpPr>
        <p:spPr>
          <a:xfrm>
            <a:off x="5028945" y="3009242"/>
            <a:ext cx="82867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maps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AE4C2-9920-396B-96E6-0E58CFF70C7B}"/>
              </a:ext>
            </a:extLst>
          </p:cNvPr>
          <p:cNvSpPr txBox="1"/>
          <p:nvPr/>
        </p:nvSpPr>
        <p:spPr>
          <a:xfrm>
            <a:off x="7553208" y="3275461"/>
            <a:ext cx="64510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park</a:t>
            </a: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7F67D1CB-C523-D19F-2B03-3C0E8AC80861}"/>
              </a:ext>
            </a:extLst>
          </p:cNvPr>
          <p:cNvGraphicFramePr>
            <a:graphicFrameLocks noGrp="1"/>
          </p:cNvGraphicFramePr>
          <p:nvPr/>
        </p:nvGraphicFramePr>
        <p:xfrm>
          <a:off x="7245933" y="3669033"/>
          <a:ext cx="4777761" cy="309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057">
                  <a:extLst>
                    <a:ext uri="{9D8B030D-6E8A-4147-A177-3AD203B41FA5}">
                      <a16:colId xmlns:a16="http://schemas.microsoft.com/office/drawing/2014/main" val="2272407887"/>
                    </a:ext>
                  </a:extLst>
                </a:gridCol>
                <a:gridCol w="3544704">
                  <a:extLst>
                    <a:ext uri="{9D8B030D-6E8A-4147-A177-3AD203B41FA5}">
                      <a16:colId xmlns:a16="http://schemas.microsoft.com/office/drawing/2014/main" val="933824142"/>
                    </a:ext>
                  </a:extLst>
                </a:gridCol>
              </a:tblGrid>
              <a:tr h="3912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Animal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0106"/>
                  </a:ext>
                </a:extLst>
              </a:tr>
              <a:tr h="391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amphibian</a:t>
                      </a:r>
                      <a:endParaRPr lang="en-GB" sz="16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Animal</a:t>
                      </a:r>
                      <a:r>
                        <a:rPr lang="en-GB" sz="1200" baseline="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 with cold blood, lay eggs has webbed feet and moist skin.</a:t>
                      </a:r>
                      <a:endParaRPr lang="en-GB" sz="12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153425256"/>
                  </a:ext>
                </a:extLst>
              </a:tr>
              <a:tr h="383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bird</a:t>
                      </a:r>
                      <a:endParaRPr lang="en-GB" sz="16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Animal</a:t>
                      </a:r>
                      <a:r>
                        <a:rPr lang="en-GB" sz="1200" baseline="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 with warm blood, feathers, beaks, 2 legs and wings</a:t>
                      </a:r>
                      <a:endParaRPr lang="en-GB" sz="1200" dirty="0">
                        <a:latin typeface="Sassoon Infant Rg" panose="02000503030000020003" pitchFamily="2" charset="0"/>
                        <a:ea typeface="Sassoon Infant Rg" panose="02000503030000020003" pitchFamily="2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207588350"/>
                  </a:ext>
                </a:extLst>
              </a:tr>
              <a:tr h="383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carnivore</a:t>
                      </a:r>
                      <a:endParaRPr lang="en-GB" sz="16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Animal that only eats</a:t>
                      </a:r>
                      <a:r>
                        <a:rPr lang="en-GB" sz="1200" baseline="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 meat.</a:t>
                      </a:r>
                      <a:endParaRPr lang="en-GB" sz="12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1485385086"/>
                  </a:ext>
                </a:extLst>
              </a:tr>
              <a:tr h="383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cold blooded</a:t>
                      </a: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The blood</a:t>
                      </a:r>
                      <a:r>
                        <a:rPr lang="en-GB" sz="1200" baseline="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 is cold e.g. frog, lizard.</a:t>
                      </a:r>
                      <a:endParaRPr lang="en-GB" sz="12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2089639774"/>
                  </a:ext>
                </a:extLst>
              </a:tr>
              <a:tr h="391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fish</a:t>
                      </a:r>
                      <a:endParaRPr lang="en-GB" sz="16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Animals which</a:t>
                      </a:r>
                      <a:r>
                        <a:rPr lang="en-GB" sz="1200" baseline="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 swim, have scales, gills and fins. They lay their eggs in water.</a:t>
                      </a:r>
                      <a:endParaRPr lang="en-GB" sz="12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3547395072"/>
                  </a:ext>
                </a:extLst>
              </a:tr>
              <a:tr h="391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mammal</a:t>
                      </a:r>
                      <a:endParaRPr lang="en-GB" sz="16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Animals that are warm blooded, have fur or hair, drink their</a:t>
                      </a:r>
                      <a:r>
                        <a:rPr lang="en-GB" sz="1200" baseline="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 mothers milk and gives birth to live young.</a:t>
                      </a:r>
                      <a:endParaRPr lang="en-GB" sz="12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3036986468"/>
                  </a:ext>
                </a:extLst>
              </a:tr>
              <a:tr h="383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omnivore</a:t>
                      </a:r>
                      <a:endParaRPr lang="en-GB" sz="16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lang="en-GB" sz="1200" baseline="0" dirty="0">
                          <a:effectLst/>
                          <a:latin typeface="Sassoon Infant Rg" panose="02000503030000020003" pitchFamily="2" charset="0"/>
                          <a:ea typeface="Sassoon Infant Rg" panose="02000503030000020003" pitchFamily="2" charset="0"/>
                          <a:cs typeface="Times New Roman" panose="02020603050405020304" pitchFamily="18" charset="0"/>
                        </a:rPr>
                        <a:t> that eat meat and plants.</a:t>
                      </a:r>
                      <a:endParaRPr lang="en-GB" sz="1200" dirty="0">
                        <a:effectLst/>
                        <a:latin typeface="Sassoon Infant Rg" panose="02000503030000020003" pitchFamily="2" charset="0"/>
                        <a:ea typeface="Sassoon Infant Rg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40847" marR="40847" marT="0" marB="0"/>
                </a:tc>
                <a:extLst>
                  <a:ext uri="{0D108BD9-81ED-4DB2-BD59-A6C34878D82A}">
                    <a16:rowId xmlns:a16="http://schemas.microsoft.com/office/drawing/2014/main" val="293496069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0ECA87C-7927-DFAD-D72E-863BF46A954E}"/>
              </a:ext>
            </a:extLst>
          </p:cNvPr>
          <p:cNvGrpSpPr/>
          <p:nvPr/>
        </p:nvGrpSpPr>
        <p:grpSpPr>
          <a:xfrm>
            <a:off x="6057077" y="4004757"/>
            <a:ext cx="1221441" cy="1305494"/>
            <a:chOff x="6055153" y="5314160"/>
            <a:chExt cx="1324204" cy="12748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6AF2D3-AD3C-72F0-8B76-7DBD7343D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371306">
              <a:off x="6055153" y="5314160"/>
              <a:ext cx="1287683" cy="8934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A7AC80-6294-AD46-9A1F-C8A1CA37E32B}"/>
                </a:ext>
              </a:extLst>
            </p:cNvPr>
            <p:cNvSpPr txBox="1"/>
            <p:nvPr/>
          </p:nvSpPr>
          <p:spPr>
            <a:xfrm rot="21350951">
              <a:off x="6362609" y="6168247"/>
              <a:ext cx="1016748" cy="4207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David </a:t>
              </a:r>
              <a:r>
                <a:rPr lang="en-US" sz="1100" b="1" dirty="0" err="1">
                  <a:solidFill>
                    <a:srgbClr val="000000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Attenbourgh</a:t>
              </a:r>
              <a:endParaRPr lang="en-GB" sz="1100" b="1" dirty="0">
                <a:solidFill>
                  <a:srgbClr val="00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D3848AD-6B4F-6A91-D112-E99080141C3C}"/>
              </a:ext>
            </a:extLst>
          </p:cNvPr>
          <p:cNvSpPr txBox="1"/>
          <p:nvPr/>
        </p:nvSpPr>
        <p:spPr>
          <a:xfrm>
            <a:off x="9543204" y="3234884"/>
            <a:ext cx="1583800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landmarks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76B758-F816-6A6C-4830-7DA0124E117B}"/>
              </a:ext>
            </a:extLst>
          </p:cNvPr>
          <p:cNvSpPr txBox="1"/>
          <p:nvPr/>
        </p:nvSpPr>
        <p:spPr>
          <a:xfrm>
            <a:off x="3434675" y="3274319"/>
            <a:ext cx="969599" cy="30777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Primary" pitchFamily="50" charset="0"/>
              </a:rPr>
              <a:t>Animals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52B0570A-26CA-677B-6210-AF9338DC3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81583"/>
              </p:ext>
            </p:extLst>
          </p:nvPr>
        </p:nvGraphicFramePr>
        <p:xfrm>
          <a:off x="3368519" y="3624259"/>
          <a:ext cx="2957416" cy="312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61">
                  <a:extLst>
                    <a:ext uri="{9D8B030D-6E8A-4147-A177-3AD203B41FA5}">
                      <a16:colId xmlns:a16="http://schemas.microsoft.com/office/drawing/2014/main" val="1410441250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val="1413690143"/>
                    </a:ext>
                  </a:extLst>
                </a:gridCol>
              </a:tblGrid>
              <a:tr h="3912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British animals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1449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Grass snake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93618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Hedgehog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986937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15980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Deer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25501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Beaver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571930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Brown Trout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00714"/>
                  </a:ext>
                </a:extLst>
              </a:tr>
              <a:tr h="39122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assoon Infant Rg" panose="02000503030000020003" pitchFamily="2" charset="0"/>
                          <a:ea typeface="Sassoon Infant Rg" panose="02000503030000020003" pitchFamily="2" charset="0"/>
                        </a:rPr>
                        <a:t>Common Frog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958739"/>
                  </a:ext>
                </a:extLst>
              </a:tr>
            </a:tbl>
          </a:graphicData>
        </a:graphic>
      </p:graphicFrame>
      <p:pic>
        <p:nvPicPr>
          <p:cNvPr id="31" name="Picture 30" descr="A snake on the ground&#10;&#10;Description automatically generated">
            <a:extLst>
              <a:ext uri="{FF2B5EF4-FFF2-40B4-BE49-F238E27FC236}">
                <a16:creationId xmlns:a16="http://schemas.microsoft.com/office/drawing/2014/main" id="{CDB323CE-C10E-9BB0-C48A-D779DE8BC92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078563">
            <a:off x="4709558" y="3956721"/>
            <a:ext cx="791909" cy="5649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1DBDA-5E14-E0C1-BE68-3E425488CD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58010">
            <a:off x="5403284" y="4376865"/>
            <a:ext cx="902720" cy="449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61CEC4-40D7-4B4D-EFD4-8000942B10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49601">
            <a:off x="5571955" y="6272808"/>
            <a:ext cx="854093" cy="555459"/>
          </a:xfrm>
          <a:prstGeom prst="rect">
            <a:avLst/>
          </a:prstGeom>
        </p:spPr>
      </p:pic>
      <p:pic>
        <p:nvPicPr>
          <p:cNvPr id="38" name="Picture 37" descr="A beaver sitting on the ground">
            <a:extLst>
              <a:ext uri="{FF2B5EF4-FFF2-40B4-BE49-F238E27FC236}">
                <a16:creationId xmlns:a16="http://schemas.microsoft.com/office/drawing/2014/main" id="{842633FE-265D-ADD7-BE76-66E4FE1FED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21320358">
            <a:off x="5784293" y="5425253"/>
            <a:ext cx="619420" cy="6220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4D9AB7E-110C-C1E0-E3B7-3D3E29365547}"/>
              </a:ext>
            </a:extLst>
          </p:cNvPr>
          <p:cNvSpPr txBox="1"/>
          <p:nvPr/>
        </p:nvSpPr>
        <p:spPr>
          <a:xfrm>
            <a:off x="2681274" y="6858000"/>
            <a:ext cx="6829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5" tooltip="https://en.wikipedia.org/wiki/Beaver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6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0A01FB-02F3-6FEF-1990-7A0BFE3DD9F9}"/>
              </a:ext>
            </a:extLst>
          </p:cNvPr>
          <p:cNvSpPr txBox="1"/>
          <p:nvPr/>
        </p:nvSpPr>
        <p:spPr>
          <a:xfrm>
            <a:off x="0" y="6979926"/>
            <a:ext cx="5132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7" tooltip="https://www.marylandbiodiversity.com/view/18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8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41" name="Picture 40" descr="A fish on a net">
            <a:extLst>
              <a:ext uri="{FF2B5EF4-FFF2-40B4-BE49-F238E27FC236}">
                <a16:creationId xmlns:a16="http://schemas.microsoft.com/office/drawing/2014/main" id="{F91584B1-33AE-5F9F-A7FB-DC7AA29AC07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rcRect t="11014" r="3806" b="23392"/>
          <a:stretch/>
        </p:blipFill>
        <p:spPr>
          <a:xfrm>
            <a:off x="4726141" y="5909247"/>
            <a:ext cx="1118359" cy="428967"/>
          </a:xfrm>
          <a:prstGeom prst="rect">
            <a:avLst/>
          </a:prstGeom>
        </p:spPr>
      </p:pic>
      <p:pic>
        <p:nvPicPr>
          <p:cNvPr id="44" name="Picture 43" descr="A squirrel on a tree branch&#10;&#10;Description automatically generated">
            <a:extLst>
              <a:ext uri="{FF2B5EF4-FFF2-40B4-BE49-F238E27FC236}">
                <a16:creationId xmlns:a16="http://schemas.microsoft.com/office/drawing/2014/main" id="{B498D32E-353D-AF1B-C60A-D0340312633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2"/>
              </a:ext>
            </a:extLst>
          </a:blip>
          <a:srcRect r="34078"/>
          <a:stretch/>
        </p:blipFill>
        <p:spPr>
          <a:xfrm>
            <a:off x="4711805" y="4587604"/>
            <a:ext cx="647020" cy="649723"/>
          </a:xfrm>
          <a:prstGeom prst="rect">
            <a:avLst/>
          </a:prstGeom>
        </p:spPr>
      </p:pic>
      <p:pic>
        <p:nvPicPr>
          <p:cNvPr id="36" name="Picture 35" descr="A group of deer with antlers grazing on grass">
            <a:extLst>
              <a:ext uri="{FF2B5EF4-FFF2-40B4-BE49-F238E27FC236}">
                <a16:creationId xmlns:a16="http://schemas.microsoft.com/office/drawing/2014/main" id="{FFD04B28-D2E7-CB14-E0C0-403325B4E8A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 rot="816335">
            <a:off x="4399397" y="5158068"/>
            <a:ext cx="990783" cy="6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4109" y="1650387"/>
            <a:ext cx="6138104" cy="34531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17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Effect on the reader: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7093" y="2420485"/>
            <a:ext cx="3254153" cy="1476818"/>
          </a:xfrm>
          <a:prstGeom prst="rect">
            <a:avLst/>
          </a:prstGeom>
          <a:solidFill>
            <a:srgbClr val="F2F2F2">
              <a:alpha val="87843"/>
            </a:srgbClr>
          </a:solidFill>
          <a:ln w="28575">
            <a:solidFill>
              <a:srgbClr val="00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Audience and Purpose: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Create a class museum of interesting facts about animals and humans.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3164" y="2081454"/>
            <a:ext cx="184883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be clear and understand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9672" y="4033878"/>
            <a:ext cx="1886527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Inform / explain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4169" y="4233885"/>
            <a:ext cx="1675497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be interested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18739" y="4064838"/>
            <a:ext cx="226156" cy="4025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065297" y="2985599"/>
            <a:ext cx="254103" cy="17329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61152" y="3779626"/>
            <a:ext cx="312408" cy="15547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9616" y="2237430"/>
            <a:ext cx="1895161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Letter 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32986" y="4341257"/>
            <a:ext cx="196329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Scientific vocabulary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4895" y="5648654"/>
            <a:ext cx="1849780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Interesting adjectives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97550" y="5648655"/>
            <a:ext cx="1598697" cy="125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‘and’ to join 2 sentences.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785777" y="1365700"/>
            <a:ext cx="202780" cy="1284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92014" y="1252258"/>
            <a:ext cx="121359" cy="2338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506751" y="2799457"/>
            <a:ext cx="420806" cy="287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622512" y="4235222"/>
            <a:ext cx="25082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096892" y="5298777"/>
            <a:ext cx="100656" cy="2851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336259" y="4743909"/>
            <a:ext cx="446686" cy="2885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370697" y="5220389"/>
            <a:ext cx="14060" cy="38237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29616" y="153269"/>
            <a:ext cx="4059573" cy="479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517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Writing Features – non-fiction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5249" y="767204"/>
            <a:ext cx="2083381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Use bullet points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08108" y="2509930"/>
            <a:ext cx="1640858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Full sentence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9447103" y="2943446"/>
            <a:ext cx="356296" cy="308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5964" y="3626064"/>
            <a:ext cx="1708784" cy="16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pictures/</a:t>
            </a:r>
          </a:p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diagrams with description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90648" y="400076"/>
            <a:ext cx="1374527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finger spaces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38408" y="5493782"/>
            <a:ext cx="2105489" cy="125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pictures/</a:t>
            </a:r>
          </a:p>
          <a:p>
            <a:pPr algn="ctr"/>
            <a:r>
              <a:rPr lang="en-GB" sz="2517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diagrams with labels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79613" y="5267795"/>
            <a:ext cx="381539" cy="3161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11" y="153267"/>
            <a:ext cx="2220301" cy="1835287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E10D89A6-6B59-7C75-D8B9-B75CEFF6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207" y="153267"/>
            <a:ext cx="2054414" cy="859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/>
            <a:r>
              <a:rPr lang="en-GB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Year 1 Autumn Term 1 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48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109312" y="1696821"/>
            <a:ext cx="6138104" cy="34531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17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Effect on the reader: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9897" y="2551900"/>
            <a:ext cx="2776939" cy="2091538"/>
          </a:xfrm>
          <a:prstGeom prst="rect">
            <a:avLst/>
          </a:prstGeom>
          <a:solidFill>
            <a:srgbClr val="F2F2F2">
              <a:alpha val="87843"/>
            </a:srgbClr>
          </a:solidFill>
          <a:ln w="28575">
            <a:solidFill>
              <a:srgbClr val="00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Audience and Purpose: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Write and perform a poem describing the animals from the Ugly Five</a:t>
            </a:r>
            <a:r>
              <a:rPr lang="en-US" sz="20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  <a:endParaRPr lang="en-GB" sz="20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522" y="3136460"/>
            <a:ext cx="153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 reading for pleasure</a:t>
            </a:r>
            <a:endParaRPr lang="en-GB" sz="2000" dirty="0">
              <a:solidFill>
                <a:srgbClr val="FF0000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5893" y="3937577"/>
            <a:ext cx="1582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give them a description of the animals.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4952" y="1806103"/>
            <a:ext cx="1431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make them think about different animals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69792" y="2467822"/>
            <a:ext cx="242763" cy="2009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78404" y="3785366"/>
            <a:ext cx="353709" cy="15221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80703" y="3923277"/>
            <a:ext cx="295063" cy="1386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32113" y="434348"/>
            <a:ext cx="163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animal descriptions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8002" y="1838152"/>
            <a:ext cx="155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Full stops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23173" y="4153775"/>
            <a:ext cx="129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topic nouns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5891" y="3730010"/>
            <a:ext cx="1531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Sentences with capital letters 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451790" y="4182468"/>
            <a:ext cx="553784" cy="1460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640998" y="1205090"/>
            <a:ext cx="0" cy="25892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460131" y="2137248"/>
            <a:ext cx="537613" cy="16243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365954" y="4487734"/>
            <a:ext cx="573000" cy="1998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917083" y="5284372"/>
            <a:ext cx="127247" cy="1923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94345" y="5389011"/>
            <a:ext cx="129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Begin to use rhyme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05279" y="2282822"/>
            <a:ext cx="159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animal vocabulary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9506581" y="2668757"/>
            <a:ext cx="342688" cy="399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47" idx="0"/>
          </p:cNvCxnSpPr>
          <p:nvPr/>
        </p:nvCxnSpPr>
        <p:spPr>
          <a:xfrm>
            <a:off x="8551455" y="5225269"/>
            <a:ext cx="59145" cy="37412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61496" y="5599398"/>
            <a:ext cx="129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adjectives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77086" y="174560"/>
            <a:ext cx="2915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Writing features - fiction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2556" y="2831244"/>
            <a:ext cx="129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Finger spaces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434075" y="3259786"/>
            <a:ext cx="416072" cy="108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6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73" y="152825"/>
            <a:ext cx="2143663" cy="1525299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E10D89A6-6B59-7C75-D8B9-B75CEFF6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182" y="290801"/>
            <a:ext cx="1746468" cy="567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/>
            <a:r>
              <a:rPr lang="en-GB" sz="16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Year 1 Autumn Term 1 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66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2212" y="1650381"/>
            <a:ext cx="6138104" cy="3453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1">
                <a:latin typeface="Sassoon Infant Rg" panose="02000503030000020003" pitchFamily="2" charset="0"/>
                <a:ea typeface="Sassoon Infant Rg" panose="02000503030000020003" pitchFamily="2" charset="0"/>
              </a:rPr>
              <a:t>be interested</a:t>
            </a:r>
            <a:endParaRPr lang="en-GB" i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8449" y="2791509"/>
            <a:ext cx="2940190" cy="1358671"/>
          </a:xfrm>
          <a:prstGeom prst="rect">
            <a:avLst/>
          </a:prstGeom>
          <a:solidFill>
            <a:srgbClr val="F2F2F2">
              <a:alpha val="87843"/>
            </a:srgbClr>
          </a:solidFill>
          <a:ln w="28575">
            <a:solidFill>
              <a:srgbClr val="00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Audience and Purpose: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Research </a:t>
            </a:r>
            <a:r>
              <a:rPr lang="en-US" b="1" i="1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 our wonderful world around us. </a:t>
            </a:r>
            <a:endParaRPr lang="en-GB" b="1" i="1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4300" y="2022403"/>
            <a:ext cx="137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be clear and understand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5716" y="4443814"/>
            <a:ext cx="18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Inform / explain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20744" y="2292315"/>
            <a:ext cx="218479" cy="25652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352560" y="2624354"/>
            <a:ext cx="254102" cy="1732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69758" y="4060987"/>
            <a:ext cx="312408" cy="15547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848700" y="4858215"/>
            <a:ext cx="198399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Use thoughtful and sometimes ambitious vocabulary.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2519281" y="1856280"/>
            <a:ext cx="311144" cy="9073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240166" y="4426122"/>
            <a:ext cx="656018" cy="3039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864972" y="5224088"/>
            <a:ext cx="346861" cy="3853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328912" y="5004618"/>
            <a:ext cx="304472" cy="1675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73412" y="208375"/>
            <a:ext cx="1784727" cy="646331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GB" b="1" i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Writing Features </a:t>
            </a:r>
          </a:p>
          <a:p>
            <a:r>
              <a:rPr lang="en-GB" b="1" i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Non fiction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1430" y="1250627"/>
            <a:ext cx="137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use subheadings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47744" y="6007118"/>
            <a:ext cx="3490112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Use exclamation and question marks to demarcate sentences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1505" y="2504938"/>
            <a:ext cx="2302621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develop stamina for writing by writing for different purposes.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017" y="4703629"/>
            <a:ext cx="137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finger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1430" y="5729951"/>
            <a:ext cx="23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or,  and, but, </a:t>
            </a:r>
          </a:p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when, if, that, because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2841" y="1655476"/>
            <a:ext cx="259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write effectively and coherently for different purposes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54209" y="5331571"/>
            <a:ext cx="406928" cy="55564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34930" y="3617497"/>
            <a:ext cx="1456181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Full stops</a:t>
            </a:r>
          </a:p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Capital Letters  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9328912" y="1619162"/>
            <a:ext cx="283615" cy="1002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926454" y="2048381"/>
            <a:ext cx="190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Make simple additions and changes after proof reading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9230948" y="2668734"/>
            <a:ext cx="497454" cy="244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16435" y="1725216"/>
            <a:ext cx="13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Make links to real life</a:t>
            </a:r>
            <a:endParaRPr lang="en-GB" i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9223" y="4148039"/>
            <a:ext cx="138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Compare </a:t>
            </a:r>
            <a:r>
              <a:rPr lang="en-US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now and then</a:t>
            </a:r>
            <a:endParaRPr lang="en-GB" i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438637" y="1284956"/>
            <a:ext cx="254027" cy="26736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26248" y="52282"/>
            <a:ext cx="1768237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Write CL of the correct  size/orientation to one another.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33919" y="1036378"/>
            <a:ext cx="1768237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Form lowercase letters of the correct size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15716" y="69728"/>
            <a:ext cx="3555461" cy="147732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Arial" panose="020B0604020202020204" pitchFamily="34" charset="0"/>
              </a:rPr>
              <a:t>Segment spoken words into phonemes and represent these by graphemes, spelling some words correctly and making phonetically plausible attempt at others. </a:t>
            </a:r>
            <a:endParaRPr lang="en-GB" i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9264877" y="4043878"/>
            <a:ext cx="500800" cy="114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65677" y="6458766"/>
            <a:ext cx="1192876" cy="307777"/>
          </a:xfrm>
          <a:prstGeom prst="rect">
            <a:avLst/>
          </a:prstGeom>
          <a:noFill/>
          <a:ln w="571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Yellow = WTS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E10D89A6-6B59-7C75-D8B9-B75CEFF6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549" y="40136"/>
            <a:ext cx="1746468" cy="56773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/>
            <a:r>
              <a:rPr lang="en-GB" sz="1600" b="1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Year 2 Autumn Term 1 </a:t>
            </a:r>
            <a:endParaRPr lang="en-GB" sz="1600" dirty="0">
              <a:latin typeface="Sassoon Infant Rg" panose="02000503030000020003" pitchFamily="2" charset="0"/>
              <a:ea typeface="Sassoon Infant Rg" panose="02000503030000020003" pitchFamily="2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858130" y="3928829"/>
            <a:ext cx="304472" cy="16754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5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59"/>
            <a:ext cx="12192000" cy="747183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4745" y="100689"/>
            <a:ext cx="7802947" cy="6757310"/>
            <a:chOff x="-1025151" y="803567"/>
            <a:chExt cx="7443206" cy="4732946"/>
          </a:xfrm>
        </p:grpSpPr>
        <p:sp>
          <p:nvSpPr>
            <p:cNvPr id="12" name="Rounded Rectangle 11"/>
            <p:cNvSpPr/>
            <p:nvPr/>
          </p:nvSpPr>
          <p:spPr>
            <a:xfrm>
              <a:off x="3544183" y="999172"/>
              <a:ext cx="2873872" cy="1005662"/>
            </a:xfrm>
            <a:prstGeom prst="roundRect">
              <a:avLst/>
            </a:prstGeom>
            <a:solidFill>
              <a:srgbClr val="FFFF00">
                <a:alpha val="83137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517" b="1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Autumn Term </a:t>
              </a:r>
              <a:r>
                <a:rPr lang="en-GB" sz="2517" b="1" dirty="0" smtClean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1</a:t>
              </a:r>
              <a:endParaRPr lang="en-GB" sz="2517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pPr algn="ctr"/>
              <a:r>
                <a:rPr lang="en-GB" sz="2517" b="1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In English, we will be writing</a:t>
              </a:r>
              <a:r>
                <a:rPr lang="en-GB" sz="2517" b="1" dirty="0" smtClean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…</a:t>
              </a:r>
              <a:endParaRPr lang="en-GB" sz="2517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025151" y="803567"/>
              <a:ext cx="4369208" cy="1201267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1. 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All About Me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S&amp;L - Talk about me and my family (Mum, Dad, siblings, Grandparents).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SPAG- I can…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Label my family picture.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Shared Reading - All Kinds of Families</a:t>
              </a:r>
              <a:endPara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Handwriting 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025151" y="3976971"/>
              <a:ext cx="4365473" cy="155954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3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. Where do I live?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S&amp;L, create a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wordbank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 - My house, explore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Chaddesden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, Derby.  What is in our local area?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Chaddesden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 Park, Fire Station,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St.Mary’s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 Church, Derby County Football Club, Derby Museum.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Write about ‘What is in my local area.’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Label the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picutres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 of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chaddesden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- pub </a:t>
              </a:r>
              <a:r>
                <a:rPr lang="en-US" sz="1400" dirty="0" err="1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etc</a:t>
              </a:r>
              <a:endPara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Shared reading – </a:t>
              </a:r>
              <a:r>
                <a:rPr lang="en-US" sz="1400" b="1" dirty="0">
                  <a:solidFill>
                    <a:srgbClr val="FF0000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Barnaby’s Local area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Handwriting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endPara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025151" y="2072584"/>
              <a:ext cx="4375840" cy="1836638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2. My Body</a:t>
              </a:r>
              <a:endParaRPr lang="en-GB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Shared reading - Dem Bones 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Topic </a:t>
              </a:r>
              <a:r>
                <a:rPr lang="en-US" sz="1400" dirty="0" smtClean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hook: Find </a:t>
              </a: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footprints leading into classroom – find pictures of human skeleton parts around the classroom we that can piece together. </a:t>
              </a:r>
              <a:endParaRPr lang="en-GB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Label my body 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Build a word bank using different letters of the alphabet about us. Write an acrostic poem using first name. 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Using baby photos talk about how we have changed. SPAG-  I had….</a:t>
              </a:r>
            </a:p>
            <a:p>
              <a:pPr fontAlgn="t"/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Fact file about myself. Now I have blue </a:t>
              </a:r>
              <a:r>
                <a:rPr lang="en-GB" sz="1400" dirty="0" smtClean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eyes</a:t>
              </a: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.  I am strong.</a:t>
              </a:r>
            </a:p>
            <a:p>
              <a:pPr marL="171454" indent="-17145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  <a:latin typeface="Sassoon Infant Rg" panose="02000503030000020003" pitchFamily="2" charset="0"/>
                  <a:ea typeface="Sassoon Infant Rg" panose="02000503030000020003" pitchFamily="2" charset="0"/>
                </a:rPr>
                <a:t>Handwriting 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054395" y="158659"/>
            <a:ext cx="4075219" cy="361148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6. Non – British Animals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Shared reading: The Ugly Five (part 1) </a:t>
            </a:r>
            <a:r>
              <a:rPr lang="en-GB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(VIPERS)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 S&amp;L – Re-visit the different animal groups. </a:t>
            </a:r>
            <a:r>
              <a:rPr lang="en-GB" sz="14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including fish, amphibians, reptiles, birds, and mammals (what are the features?)</a:t>
            </a:r>
            <a:endParaRPr lang="en-GB" sz="1400" dirty="0">
              <a:solidFill>
                <a:prstClr val="black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Label the body parts of an animal (choose from a given selection). Discuss similarities/differences.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In groups create a poster about one of the animal groups to share with another Year 1 class (museum) – each person in group to write a different fact.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Rhyming- create rhyming lists for nouns and adjectives. </a:t>
            </a:r>
            <a:endParaRPr lang="en-US" sz="14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Handwriting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Modelled read in story time: Lifesize- explore in choice board</a:t>
            </a:r>
            <a:r>
              <a:rPr lang="en-US" sz="14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  <a:endParaRPr lang="en-US" sz="14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8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120733" y="3928801"/>
            <a:ext cx="3969074" cy="279267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7.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Shared reading: The Ugly Five (part 2) </a:t>
            </a:r>
            <a:r>
              <a:rPr lang="en-GB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(VIPERS)</a:t>
            </a:r>
            <a:endParaRPr lang="en-US" sz="14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The Ugly Five - model write a nice verse using class ideas to describe how lovely the animals are. Record on whiteboards.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Creating a group poem about African animals.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Virtual class museum - receive an invitation from another Year 1 class for them to share their learning about animals with each other. 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Handwriting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3422" y="1912487"/>
            <a:ext cx="3174270" cy="527610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4/5. British Animals- make binoculars to explore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S&amp;L – 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Identify and name a variety of common animals including fish, amphibians, reptiles, birds, and mammals (what are the features?)</a:t>
            </a:r>
            <a:endParaRPr lang="en-GB" sz="12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Shared reading: British Animals (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Blackbird, Sparrow, Wood Pigeon, Canada Goose, Starling, Goldfinch, Peregrine Falcon Grass snake</a:t>
            </a:r>
            <a:r>
              <a:rPr lang="en-GB" sz="12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Hedgehog</a:t>
            </a:r>
            <a:r>
              <a:rPr lang="en-GB" sz="12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Squirrel</a:t>
            </a:r>
            <a:r>
              <a:rPr lang="en-GB" sz="12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Deer, Beaver</a:t>
            </a:r>
            <a:r>
              <a:rPr lang="en-GB" sz="12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Brown Trout</a:t>
            </a:r>
            <a:r>
              <a:rPr lang="en-GB" sz="12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, </a:t>
            </a:r>
            <a:r>
              <a:rPr lang="en-GB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Common Frog – </a:t>
            </a: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Times New Roman" panose="02020603050405020304" pitchFamily="18" charset="0"/>
              </a:rPr>
              <a:t>use </a:t>
            </a: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 ppt).</a:t>
            </a:r>
          </a:p>
          <a:p>
            <a:pPr marL="171454" indent="-17145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Stepping stones- to describe the animals.</a:t>
            </a:r>
          </a:p>
          <a:p>
            <a:pPr marL="171454" indent="-17145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Create a table of British animals to classify them including the features ‘fish, amphibians, reptiles, birds and mammals)</a:t>
            </a:r>
          </a:p>
          <a:p>
            <a:pPr marL="171454" indent="-17145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SPAG - positional language - the __is under the ____ nouns, vowels and consonants. Demarcating sentences, forming nouns using –ness, punctuating sentences. </a:t>
            </a:r>
          </a:p>
          <a:p>
            <a:pPr marL="171454" indent="-17145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Handwriting </a:t>
            </a:r>
            <a:endParaRPr lang="en-US" sz="12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171454" indent="-17145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Draw a picture of an animal and write some </a:t>
            </a:r>
            <a:r>
              <a:rPr lang="en-US" sz="12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facts . </a:t>
            </a: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What am I?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Write a fact file about harvest </a:t>
            </a:r>
          </a:p>
          <a:p>
            <a:pPr marL="171454" indent="-17145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Shared reading – </a:t>
            </a:r>
            <a:r>
              <a:rPr lang="en-US" sz="1200" dirty="0" smtClean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Harvester</a:t>
            </a:r>
            <a:endParaRPr lang="en-US" sz="1200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2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142"/>
            <a:ext cx="1219199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C204-2695-4FC7-844D-91776A916784}" type="slidenum">
              <a:rPr lang="en-GB" smtClean="0"/>
              <a:t>9</a:t>
            </a:fld>
            <a:endParaRPr lang="en-GB"/>
          </a:p>
        </p:txBody>
      </p:sp>
      <p:sp>
        <p:nvSpPr>
          <p:cNvPr id="3" name="AutoShape 2" descr="Great Hall - Ancient History Encyclopedia"/>
          <p:cNvSpPr>
            <a:spLocks noChangeAspect="1" noChangeArrowheads="1"/>
          </p:cNvSpPr>
          <p:nvPr/>
        </p:nvSpPr>
        <p:spPr bwMode="auto">
          <a:xfrm>
            <a:off x="1298575" y="-1444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517"/>
          </a:p>
        </p:txBody>
      </p:sp>
      <p:sp>
        <p:nvSpPr>
          <p:cNvPr id="5" name="Rectangle 4"/>
          <p:cNvSpPr/>
          <p:nvPr/>
        </p:nvSpPr>
        <p:spPr>
          <a:xfrm>
            <a:off x="0" y="160346"/>
            <a:ext cx="2691812" cy="1365271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Draw a picture of ‘My Family’ and label.</a:t>
            </a:r>
            <a:endParaRPr lang="en-GB" sz="2517" dirty="0">
              <a:solidFill>
                <a:schemeClr val="tx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0874" y="2152427"/>
            <a:ext cx="3904512" cy="232603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Design an animal pattern/ camouflage and make an animal with moving parts </a:t>
            </a:r>
          </a:p>
          <a:p>
            <a:pPr lvl="0" algn="ctr"/>
            <a:r>
              <a:rPr lang="en-US" sz="2517" dirty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Digitally draw an animal using ICT skills</a:t>
            </a:r>
            <a:r>
              <a:rPr lang="en-US" sz="2517" dirty="0" smtClean="0">
                <a:solidFill>
                  <a:prstClr val="black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  <a:endParaRPr lang="en-GB" sz="2517" dirty="0">
              <a:solidFill>
                <a:prstClr val="black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184" y="2583355"/>
            <a:ext cx="2920235" cy="167900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Build a human skeleton/ body in the style of our artist- </a:t>
            </a:r>
            <a:r>
              <a:rPr lang="en-GB" sz="2517" dirty="0">
                <a:solidFill>
                  <a:srgbClr val="FF0000"/>
                </a:solidFill>
                <a:latin typeface="Sassoon Infant Rg" panose="02000503030000020003"/>
                <a:ea typeface="Calibri" panose="020F0502020204030204" pitchFamily="34" charset="0"/>
                <a:cs typeface="Times New Roman" panose="02020603050405020304" pitchFamily="18" charset="0"/>
              </a:rPr>
              <a:t>Giacometti</a:t>
            </a:r>
            <a:endParaRPr lang="en-GB" sz="2517" dirty="0">
              <a:solidFill>
                <a:srgbClr val="FF0000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98796" y="160346"/>
            <a:ext cx="2734888" cy="129172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Construct an animal habitat.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0507" y="2395244"/>
            <a:ext cx="2668387" cy="1365271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Sketch a common British  Animal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8010" y="5178816"/>
            <a:ext cx="3749768" cy="129172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Plan animal meals. Think if they are carnivore, herbivore, omnivore..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0507" y="330613"/>
            <a:ext cx="33309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We are creative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6037" y="5018313"/>
            <a:ext cx="2691813" cy="129172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17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Draw a map of our school/local area. </a:t>
            </a:r>
          </a:p>
        </p:txBody>
      </p:sp>
    </p:spTree>
    <p:extLst>
      <p:ext uri="{BB962C8B-B14F-4D97-AF65-F5344CB8AC3E}">
        <p14:creationId xmlns:p14="http://schemas.microsoft.com/office/powerpoint/2010/main" val="69367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3142</Words>
  <Application>Microsoft Office PowerPoint</Application>
  <PresentationFormat>Widescreen</PresentationFormat>
  <Paragraphs>418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Erasaur</vt:lpstr>
      <vt:lpstr>Sassoon Infant Rg</vt:lpstr>
      <vt:lpstr>Sassoon Primary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Merriman</dc:creator>
  <cp:lastModifiedBy>Naila  Asghar</cp:lastModifiedBy>
  <cp:revision>25</cp:revision>
  <dcterms:created xsi:type="dcterms:W3CDTF">2023-07-26T20:16:41Z</dcterms:created>
  <dcterms:modified xsi:type="dcterms:W3CDTF">2023-09-09T17:40:59Z</dcterms:modified>
</cp:coreProperties>
</file>