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9" r:id="rId3"/>
    <p:sldId id="263" r:id="rId4"/>
    <p:sldId id="282" r:id="rId5"/>
    <p:sldId id="257" r:id="rId6"/>
    <p:sldId id="260" r:id="rId7"/>
    <p:sldId id="278" r:id="rId8"/>
    <p:sldId id="277" r:id="rId9"/>
    <p:sldId id="283" r:id="rId10"/>
    <p:sldId id="28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95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8F11D-DC27-E23B-8EA6-244ED2792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19466-7394-4551-1E5B-625F8A345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D08E9-572A-CBDE-EFAF-B98115CA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BF0BC-85AF-85D6-37A2-53807748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1ADA3-362B-886D-B047-35A43FEF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92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C2F1-E9B9-7346-A688-2AAC96EE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FEE3B-160A-C22B-851B-C5D31736D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5C427-F61A-85C3-7B05-DABC5656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F4A93-405A-2F99-87B3-AA9FC14F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DDD42-F2FA-59B7-EF7D-8708F7F7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4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1A0CF-8A02-F8BF-ECBF-FA2A890DB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A5E7F-2504-AE1C-936F-9AD8E3E73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2A589-061B-6074-1770-7916874B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85E10-F38E-FD57-D69F-C13348CE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1C3F1-120B-6A44-AE73-B55A6A8E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49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A5F2-9E88-A04C-B800-BC15450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CFB84-451C-5534-C000-DE1EBBFD3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EBE10-E773-5335-963C-8A877038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C8F7E-77E5-8181-579F-99F7CA4A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45FB9-5D71-11F9-E9DB-BD80F565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9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2F1A-1FA4-5A48-80A3-B004ABD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6234F-9AB0-FE07-7F9F-E8199798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7FBC-31CB-5798-F2C6-F6E44429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DCD1-5155-FE2E-DF6D-1844D5518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104FB-5862-8774-298B-CEAA3D3B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7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072AA-7C74-7D26-1CFC-C6B46755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7F06-7660-6EF0-5618-05FC56601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1091-0415-7FC3-7550-D79CE2451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8DD9C-7323-21E5-DA5C-155771DC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4AF57-BE77-2D31-5ABA-F87CF66B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55588-BD79-094E-8784-25F5CBC4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6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AF33-695C-81A8-2CFE-7FE37DEA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067B8-39AB-CE10-7F26-68B8E98B5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E9FB0-6672-F630-AD1D-492609356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9E87E4-6372-AF2A-ADD9-7D3272C7E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E6310-F4ED-996A-0092-651EB0C3F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A96F0-9478-F327-4DA9-02231A1D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C4D46-46ED-79A2-B5FA-B00D60640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73F2F7-B2F5-CD30-F94E-EE10EDF4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61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64D9-07B9-4348-4DCD-AF084294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3174E-61A6-3530-C937-6C065072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37D71-C8A5-D617-9ABD-217CB6C4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68FA1-47F4-4746-6DEF-B2DC11A8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3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4CE3C-853C-F7C9-3294-0DC3BBB6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6303-9625-0F19-3BAD-4D6D8E16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62665-6278-FC96-7897-62B11421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2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1F08-52E0-6CB8-34B5-B6AFD2F8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D4559-6F22-909B-45BF-324751C4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8BCC1-4B8F-54D5-3385-A928AF11C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D2629-9305-52BA-D4B3-A235F1E2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60654-1218-536F-3DE9-22F3FD4A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CD23-FD4E-36BE-8945-C1545D0B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4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DEDE-3DC0-7900-9499-B0FCEB8D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D16A2-4798-CB92-9C5B-31EF2EADA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B1449-BCBF-19F8-3682-447954E63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34574-F717-F2A1-6991-7569F7B8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36034-4A60-2276-8649-AA401A4F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723B9-2EB6-F73A-88C2-EEAE6FC6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8CA3D-E374-7573-DB0F-6F0E71F6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D459-EC1A-FF34-A98A-4E9E2BB29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55463-C9E8-7FCA-BEE6-3ECBEFC09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93E2C-9D4D-40DA-9A11-47A80CF6D11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B1525-B1D5-1BE3-1213-6427A6AEE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A8B3-30F1-9713-1AB4-393383F9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0823-BD84-4B2E-AF32-053C100DE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hyperlink" Target="https://www.google.co.uk/imgres?imgurl=https://images-na.ssl-images-amazon.com/images/I/91lzKfYihSL.jpg&amp;imgrefurl=https://www.amazon.co.uk/Welcome-Alien-School-Caryl-Hart/dp/0857072579&amp;docid=JFgmsvQ-vu5JOM&amp;tbnid=Vm4p07XlJbHu6M:&amp;vet=10ahUKEwi80qLxj6jhAhWVoXEKHSmmCu4QMwg_KAAwAA..i&amp;w=2098&amp;h=2560&amp;bih=651&amp;biw=1366&amp;q=alien%20school&amp;ved=0ahUKEwi80qLxj6jhAhWVoXEKHSmmCu4QMwg_KAAwAA&amp;iact=mrc&amp;uact=8" TargetMode="Externa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4.png"/><Relationship Id="rId1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6.png"/><Relationship Id="rId21" Type="http://schemas.openxmlformats.org/officeDocument/2006/relationships/hyperlink" Target="https://www.publicdomainpictures.net/view-image.php?image=67399&amp;picture=squirrel-sitting-on-the-branch" TargetMode="External"/><Relationship Id="rId7" Type="http://schemas.openxmlformats.org/officeDocument/2006/relationships/image" Target="../media/image27.jpeg"/><Relationship Id="rId12" Type="http://schemas.openxmlformats.org/officeDocument/2006/relationships/image" Target="../media/image10.png"/><Relationship Id="rId17" Type="http://schemas.openxmlformats.org/officeDocument/2006/relationships/hyperlink" Target="https://www.marylandbiodiversity.com/view/183" TargetMode="External"/><Relationship Id="rId2" Type="http://schemas.openxmlformats.org/officeDocument/2006/relationships/image" Target="../media/image25.png"/><Relationship Id="rId16" Type="http://schemas.openxmlformats.org/officeDocument/2006/relationships/hyperlink" Target="https://creativecommons.org/licenses/by-sa/3.0/" TargetMode="External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hyperlink" Target="https://pxhere.com/en/photo/288788" TargetMode="External"/><Relationship Id="rId5" Type="http://schemas.openxmlformats.org/officeDocument/2006/relationships/image" Target="../media/image8.png"/><Relationship Id="rId15" Type="http://schemas.openxmlformats.org/officeDocument/2006/relationships/hyperlink" Target="https://en.wikipedia.org/wiki/Beaver" TargetMode="External"/><Relationship Id="rId23" Type="http://schemas.openxmlformats.org/officeDocument/2006/relationships/hyperlink" Target="https://www.publicdomainpictures.net/en/view-image.php?image=244476&amp;picture=deer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2.jp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1.jpg"/><Relationship Id="rId22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63" y="0"/>
            <a:ext cx="719566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6027004"/>
            <a:ext cx="9906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Makes My World Wonderful?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2521" y="1"/>
            <a:ext cx="238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Autumn 1</a:t>
            </a:r>
          </a:p>
        </p:txBody>
      </p:sp>
    </p:spTree>
    <p:extLst>
      <p:ext uri="{BB962C8B-B14F-4D97-AF65-F5344CB8AC3E}">
        <p14:creationId xmlns:p14="http://schemas.microsoft.com/office/powerpoint/2010/main" val="1601300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1" y="362155"/>
            <a:ext cx="6716062" cy="2114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1" y="2670335"/>
            <a:ext cx="884381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What is the name for the type of animal that eats meat?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Can you name our five senses?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Name all of the features on your head and what they are used for?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Pick out the British animals from this list: tiger, badger, frog, lion, deer.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What is our local area called?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What can we find in our local area?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What country do we live in? Find it on the map.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What was Alberto Giacometti famous for?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 Name some differences between animals and humans?</a:t>
            </a:r>
          </a:p>
          <a:p>
            <a:pPr marL="342900" indent="-342900">
              <a:buAutoNum type="arabicPeriod"/>
            </a:pPr>
            <a:r>
              <a:rPr lang="en-GB" sz="2400" dirty="0">
                <a:latin typeface="Sassoon Infant Rg" panose="02000503030000020003"/>
                <a:ea typeface="Sassoon Infant Rg" panose="02000503030000020003" pitchFamily="2" charset="0"/>
              </a:rPr>
              <a:t> Clap out a simple rhythm?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22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218" y="366879"/>
            <a:ext cx="1228913" cy="21794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82933" y="5901236"/>
            <a:ext cx="8865325" cy="910232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What makes my world wonderful?</a:t>
            </a:r>
          </a:p>
        </p:txBody>
      </p:sp>
      <p:sp>
        <p:nvSpPr>
          <p:cNvPr id="10" name="Right Arrow Callout 9"/>
          <p:cNvSpPr/>
          <p:nvPr/>
        </p:nvSpPr>
        <p:spPr>
          <a:xfrm>
            <a:off x="1361696" y="622546"/>
            <a:ext cx="1912889" cy="1314111"/>
          </a:xfrm>
          <a:prstGeom prst="rightArrowCallout">
            <a:avLst/>
          </a:prstGeom>
          <a:solidFill>
            <a:srgbClr val="998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What are the similarities between animals and humans?</a:t>
            </a:r>
          </a:p>
        </p:txBody>
      </p:sp>
      <p:sp>
        <p:nvSpPr>
          <p:cNvPr id="13" name="Right Arrow Callout 12"/>
          <p:cNvSpPr/>
          <p:nvPr/>
        </p:nvSpPr>
        <p:spPr>
          <a:xfrm>
            <a:off x="1352148" y="2210822"/>
            <a:ext cx="1912889" cy="1314111"/>
          </a:xfrm>
          <a:prstGeom prst="rightArrowCallout">
            <a:avLst/>
          </a:prstGeom>
          <a:solidFill>
            <a:srgbClr val="998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25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What are the different types of animal groups?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1361696" y="3799098"/>
            <a:ext cx="1912889" cy="1314111"/>
          </a:xfrm>
          <a:prstGeom prst="rightArrowCallout">
            <a:avLst/>
          </a:prstGeom>
          <a:solidFill>
            <a:srgbClr val="998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25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Where do different animals live?</a:t>
            </a:r>
          </a:p>
        </p:txBody>
      </p:sp>
      <p:sp>
        <p:nvSpPr>
          <p:cNvPr id="15" name="Right Arrow Callout 14"/>
          <p:cNvSpPr/>
          <p:nvPr/>
        </p:nvSpPr>
        <p:spPr>
          <a:xfrm flipH="1">
            <a:off x="9018636" y="577517"/>
            <a:ext cx="1912889" cy="1314111"/>
          </a:xfrm>
          <a:prstGeom prst="rightArrowCallout">
            <a:avLst/>
          </a:prstGeom>
          <a:solidFill>
            <a:srgbClr val="998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25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Where do I live?</a:t>
            </a:r>
          </a:p>
        </p:txBody>
      </p:sp>
      <p:sp>
        <p:nvSpPr>
          <p:cNvPr id="16" name="Right Arrow Callout 15"/>
          <p:cNvSpPr/>
          <p:nvPr/>
        </p:nvSpPr>
        <p:spPr>
          <a:xfrm flipH="1">
            <a:off x="9018636" y="2210822"/>
            <a:ext cx="1912889" cy="1314111"/>
          </a:xfrm>
          <a:prstGeom prst="rightArrowCallout">
            <a:avLst/>
          </a:prstGeom>
          <a:solidFill>
            <a:srgbClr val="998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25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How have I changed since I was a baby? </a:t>
            </a:r>
          </a:p>
        </p:txBody>
      </p:sp>
      <p:sp>
        <p:nvSpPr>
          <p:cNvPr id="17" name="Right Arrow Callout 16"/>
          <p:cNvSpPr/>
          <p:nvPr/>
        </p:nvSpPr>
        <p:spPr>
          <a:xfrm flipH="1">
            <a:off x="9018636" y="3844128"/>
            <a:ext cx="1912889" cy="1314111"/>
          </a:xfrm>
          <a:prstGeom prst="rightArrowCallout">
            <a:avLst/>
          </a:prstGeom>
          <a:solidFill>
            <a:srgbClr val="998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25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What do I look like?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4812">
            <a:off x="7765943" y="3535013"/>
            <a:ext cx="1118699" cy="1687340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601">
            <a:off x="6416646" y="2201251"/>
            <a:ext cx="1720273" cy="1118779"/>
          </a:xfrm>
          <a:prstGeom prst="rect">
            <a:avLst/>
          </a:prstGeom>
        </p:spPr>
      </p:pic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887" y="2875652"/>
            <a:ext cx="1891541" cy="1437914"/>
          </a:xfrm>
          <a:prstGeom prst="rect">
            <a:avLst/>
          </a:prstGeom>
        </p:spPr>
      </p:pic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5296">
            <a:off x="6332867" y="289395"/>
            <a:ext cx="2087927" cy="1445256"/>
          </a:xfrm>
          <a:prstGeom prst="rect">
            <a:avLst/>
          </a:prstGeom>
        </p:spPr>
      </p:pic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192" y="246327"/>
            <a:ext cx="2396218" cy="752436"/>
          </a:xfrm>
          <a:prstGeom prst="rect">
            <a:avLst/>
          </a:prstGeom>
        </p:spPr>
      </p:pic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5328">
            <a:off x="3488732" y="1436266"/>
            <a:ext cx="2445258" cy="1153775"/>
          </a:xfrm>
          <a:prstGeom prst="rect">
            <a:avLst/>
          </a:prstGeom>
        </p:spPr>
      </p:pic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29871">
            <a:off x="3342993" y="4741018"/>
            <a:ext cx="1957484" cy="10470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58010">
            <a:off x="5903951" y="4712314"/>
            <a:ext cx="2002406" cy="9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04129" y="106156"/>
            <a:ext cx="351474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63" dirty="0"/>
              <a:t>https://www.booksfortopics.com/dinosaurs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526043" y="1279091"/>
            <a:ext cx="1433250" cy="300253"/>
          </a:xfrm>
          <a:prstGeom prst="rect">
            <a:avLst/>
          </a:prstGeom>
          <a:solidFill>
            <a:srgbClr val="C4CEDE"/>
          </a:solidFill>
          <a:ln w="28575">
            <a:solidFill>
              <a:schemeClr val="tx1"/>
            </a:solidFill>
          </a:ln>
        </p:spPr>
        <p:txBody>
          <a:bodyPr vert="horz" lIns="74295" tIns="37148" rIns="74295" bIns="37148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625" dirty="0">
                <a:latin typeface="Erasaur" panose="02000606000000020004" pitchFamily="50" charset="0"/>
              </a:rPr>
              <a:t>Fiction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238595" y="4062965"/>
            <a:ext cx="1673264" cy="456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vert="horz" lIns="74295" tIns="37148" rIns="74295" bIns="37148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>
                <a:latin typeface="Erasaur" panose="02000606000000020004" pitchFamily="50" charset="0"/>
              </a:rPr>
              <a:t>Core Texts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02549" y="542515"/>
            <a:ext cx="510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What makes my world wonderful?</a:t>
            </a:r>
            <a:endParaRPr lang="en-GB" sz="3600" dirty="0">
              <a:solidFill>
                <a:srgbClr val="00B05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177106" y="850560"/>
            <a:ext cx="1433390" cy="296606"/>
          </a:xfrm>
          <a:prstGeom prst="rect">
            <a:avLst/>
          </a:prstGeom>
          <a:solidFill>
            <a:srgbClr val="C4CEDE"/>
          </a:solidFill>
          <a:ln w="28575">
            <a:solidFill>
              <a:schemeClr val="tx1"/>
            </a:solidFill>
          </a:ln>
        </p:spPr>
        <p:txBody>
          <a:bodyPr vert="horz" lIns="74295" tIns="37148" rIns="74295" bIns="3714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pa San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625" dirty="0">
                <a:latin typeface="Erasaur" panose="02000606000000020004" pitchFamily="50" charset="0"/>
              </a:rPr>
              <a:t>Non-Fiction</a:t>
            </a:r>
          </a:p>
        </p:txBody>
      </p:sp>
      <p:sp>
        <p:nvSpPr>
          <p:cNvPr id="2" name="AutoShape 3" descr="Image result for alien schoo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5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5" descr="Image result for alien schoo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387475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254" y="1415528"/>
            <a:ext cx="960172" cy="1560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917" y="1935764"/>
            <a:ext cx="1158092" cy="1410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177" y="1797508"/>
            <a:ext cx="1142607" cy="1096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0824">
            <a:off x="8023582" y="3224765"/>
            <a:ext cx="1352550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2126">
            <a:off x="9577972" y="3601015"/>
            <a:ext cx="1371600" cy="1562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5330">
            <a:off x="9337862" y="5275755"/>
            <a:ext cx="1225721" cy="1445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5184">
            <a:off x="2752035" y="1795428"/>
            <a:ext cx="1247402" cy="12787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60433">
            <a:off x="1235076" y="3174269"/>
            <a:ext cx="1452957" cy="14316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7249" y="3205988"/>
            <a:ext cx="1360438" cy="13682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5612" y="4855031"/>
            <a:ext cx="1239612" cy="14335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921" y="5150036"/>
            <a:ext cx="1393948" cy="14016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0764" y="2654240"/>
            <a:ext cx="1746771" cy="1242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273166">
            <a:off x="2760200" y="4966116"/>
            <a:ext cx="1243848" cy="126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54410" y="2446108"/>
            <a:ext cx="1295267" cy="14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0B05F-D629-5D45-1CA6-CDCEB1B23DD5}"/>
              </a:ext>
            </a:extLst>
          </p:cNvPr>
          <p:cNvSpPr/>
          <p:nvPr/>
        </p:nvSpPr>
        <p:spPr>
          <a:xfrm>
            <a:off x="0" y="69272"/>
            <a:ext cx="12192000" cy="16735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200"/>
              <a:t>   </a:t>
            </a:r>
          </a:p>
          <a:p>
            <a:pPr algn="r"/>
            <a:r>
              <a:rPr lang="en-GB" sz="2000">
                <a:solidFill>
                  <a:schemeClr val="tx1"/>
                </a:solidFill>
              </a:rPr>
              <a:t>Year </a:t>
            </a:r>
            <a:r>
              <a:rPr lang="en-GB" sz="2000" dirty="0">
                <a:solidFill>
                  <a:schemeClr val="tx1"/>
                </a:solidFill>
              </a:rPr>
              <a:t>1</a:t>
            </a:r>
          </a:p>
          <a:p>
            <a:pPr algn="r"/>
            <a:endParaRPr lang="en-GB" sz="2000" dirty="0">
              <a:solidFill>
                <a:schemeClr val="tx1"/>
              </a:solidFill>
            </a:endParaRPr>
          </a:p>
          <a:p>
            <a:pPr algn="r"/>
            <a:endParaRPr lang="en-GB" sz="2000" dirty="0">
              <a:solidFill>
                <a:schemeClr val="tx1"/>
              </a:solidFill>
            </a:endParaRPr>
          </a:p>
          <a:p>
            <a:pPr algn="r"/>
            <a:endParaRPr lang="en-GB" sz="2000" dirty="0">
              <a:solidFill>
                <a:schemeClr val="tx1"/>
              </a:solidFill>
            </a:endParaRPr>
          </a:p>
          <a:p>
            <a:pPr algn="r"/>
            <a:endParaRPr lang="en-GB" sz="2000" dirty="0">
              <a:solidFill>
                <a:schemeClr val="tx1"/>
              </a:solidFill>
            </a:endParaRPr>
          </a:p>
          <a:p>
            <a:pPr algn="r"/>
            <a:endParaRPr lang="en-GB" sz="2000" dirty="0">
              <a:solidFill>
                <a:schemeClr val="tx1"/>
              </a:solidFill>
            </a:endParaRPr>
          </a:p>
          <a:p>
            <a:pPr algn="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0385D6AF-8599-0A6C-0774-363855099855}"/>
              </a:ext>
            </a:extLst>
          </p:cNvPr>
          <p:cNvSpPr/>
          <p:nvPr/>
        </p:nvSpPr>
        <p:spPr>
          <a:xfrm>
            <a:off x="221676" y="228599"/>
            <a:ext cx="2743200" cy="14131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assoon Primary" pitchFamily="50" charset="0"/>
              </a:rPr>
              <a:t>I know the basic parts of my body and can talk about how I have changed.</a:t>
            </a: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BF619CEB-82A7-AE88-6B2B-F3CB9AB1E4B5}"/>
              </a:ext>
            </a:extLst>
          </p:cNvPr>
          <p:cNvSpPr/>
          <p:nvPr/>
        </p:nvSpPr>
        <p:spPr>
          <a:xfrm>
            <a:off x="6206839" y="228599"/>
            <a:ext cx="2743200" cy="14131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assoon Primary" pitchFamily="50" charset="0"/>
              </a:rPr>
              <a:t>I know what is the same and what is different between humans and animals.</a:t>
            </a:r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33E8B9B4-9242-BED5-BE27-4A781AC1A44C}"/>
              </a:ext>
            </a:extLst>
          </p:cNvPr>
          <p:cNvSpPr/>
          <p:nvPr/>
        </p:nvSpPr>
        <p:spPr>
          <a:xfrm>
            <a:off x="3241963" y="228599"/>
            <a:ext cx="2743200" cy="14131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assoon Primary" pitchFamily="50" charset="0"/>
              </a:rPr>
              <a:t>I know who is in my family and where we live.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53F1F-8917-ACFB-5191-AF5566EB8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8" y="2392550"/>
            <a:ext cx="3383844" cy="4011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D93B6F-0834-DF8B-D0DF-0921E1EE95A5}"/>
              </a:ext>
            </a:extLst>
          </p:cNvPr>
          <p:cNvSpPr txBox="1"/>
          <p:nvPr/>
        </p:nvSpPr>
        <p:spPr>
          <a:xfrm>
            <a:off x="665022" y="2098964"/>
            <a:ext cx="2299854" cy="30777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Parts of the human body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C5AD9A-8DEF-8BF1-9200-ED2FDA85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5296">
            <a:off x="7492654" y="1990300"/>
            <a:ext cx="2087927" cy="1445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CD2961-4B98-FA3B-2D6D-38AA4C7B4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4902">
            <a:off x="6090186" y="2035737"/>
            <a:ext cx="2396218" cy="752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E8E07-0450-C42C-D86A-43DA58C7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5328">
            <a:off x="9551420" y="1675965"/>
            <a:ext cx="2445258" cy="1153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AE8FB8-BAC8-0CC4-A90C-0B1A1942E752}"/>
              </a:ext>
            </a:extLst>
          </p:cNvPr>
          <p:cNvSpPr/>
          <p:nvPr/>
        </p:nvSpPr>
        <p:spPr>
          <a:xfrm>
            <a:off x="9171715" y="228599"/>
            <a:ext cx="2225485" cy="1517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Sassoon Primary" pitchFamily="50" charset="0"/>
              </a:rPr>
              <a:t>What makes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Sassoon Primary" pitchFamily="50" charset="0"/>
              </a:rPr>
              <a:t>my world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Sassoon Primary" pitchFamily="50" charset="0"/>
              </a:rPr>
              <a:t>wonderful?</a:t>
            </a:r>
          </a:p>
          <a:p>
            <a:pPr algn="ctr"/>
            <a:endParaRPr lang="en-GB" dirty="0"/>
          </a:p>
        </p:txBody>
      </p:sp>
      <p:pic>
        <p:nvPicPr>
          <p:cNvPr id="14" name="Picture 13" descr="C:\Users\caroline.howett\AppData\Local\Microsoft\Windows\INetCache\Content.MSO\E459A87D.tmp">
            <a:extLst>
              <a:ext uri="{FF2B5EF4-FFF2-40B4-BE49-F238E27FC236}">
                <a16:creationId xmlns:a16="http://schemas.microsoft.com/office/drawing/2014/main" id="{043782D4-4868-9715-2DF4-66856828F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" b="3010"/>
          <a:stretch/>
        </p:blipFill>
        <p:spPr bwMode="auto">
          <a:xfrm>
            <a:off x="5117557" y="1531665"/>
            <a:ext cx="82867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avendish Close Infant and Nursery School">
            <a:extLst>
              <a:ext uri="{FF2B5EF4-FFF2-40B4-BE49-F238E27FC236}">
                <a16:creationId xmlns:a16="http://schemas.microsoft.com/office/drawing/2014/main" id="{DB5413BD-89C5-116E-D8BC-D990D4CAB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12" y="2223889"/>
            <a:ext cx="1620982" cy="93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caroline.howett\AppData\Local\Microsoft\Windows\INetCache\Content.MSO\151FC84B.tmp">
            <a:extLst>
              <a:ext uri="{FF2B5EF4-FFF2-40B4-BE49-F238E27FC236}">
                <a16:creationId xmlns:a16="http://schemas.microsoft.com/office/drawing/2014/main" id="{262BA62D-A41B-F05E-4574-DADF30CD79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5032" r="34277" b="5660"/>
          <a:stretch/>
        </p:blipFill>
        <p:spPr bwMode="auto">
          <a:xfrm>
            <a:off x="5875446" y="2680216"/>
            <a:ext cx="1362075" cy="966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567B16-1C9E-2291-6717-96FD5336FC15}"/>
              </a:ext>
            </a:extLst>
          </p:cNvPr>
          <p:cNvSpPr txBox="1"/>
          <p:nvPr/>
        </p:nvSpPr>
        <p:spPr>
          <a:xfrm>
            <a:off x="3656102" y="1886417"/>
            <a:ext cx="1413164" cy="30777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Our local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9B86D-DCE2-4724-4496-371EFDF76C09}"/>
              </a:ext>
            </a:extLst>
          </p:cNvPr>
          <p:cNvSpPr txBox="1"/>
          <p:nvPr/>
        </p:nvSpPr>
        <p:spPr>
          <a:xfrm>
            <a:off x="10439887" y="2881191"/>
            <a:ext cx="1583800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St Mary’s Church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F76ED8-45CC-2679-9587-24C98885B2BA}"/>
              </a:ext>
            </a:extLst>
          </p:cNvPr>
          <p:cNvSpPr txBox="1"/>
          <p:nvPr/>
        </p:nvSpPr>
        <p:spPr>
          <a:xfrm>
            <a:off x="5002172" y="3009562"/>
            <a:ext cx="82867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maps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8AE4C2-9920-396B-96E6-0E58CFF70C7B}"/>
              </a:ext>
            </a:extLst>
          </p:cNvPr>
          <p:cNvSpPr txBox="1"/>
          <p:nvPr/>
        </p:nvSpPr>
        <p:spPr>
          <a:xfrm>
            <a:off x="7405503" y="3310548"/>
            <a:ext cx="645106" cy="3118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park</a:t>
            </a:r>
          </a:p>
        </p:txBody>
      </p:sp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7F67D1CB-C523-D19F-2B03-3C0E8AC80861}"/>
              </a:ext>
            </a:extLst>
          </p:cNvPr>
          <p:cNvGraphicFramePr>
            <a:graphicFrameLocks noGrp="1"/>
          </p:cNvGraphicFramePr>
          <p:nvPr/>
        </p:nvGraphicFramePr>
        <p:xfrm>
          <a:off x="7245925" y="3669033"/>
          <a:ext cx="4777761" cy="306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057">
                  <a:extLst>
                    <a:ext uri="{9D8B030D-6E8A-4147-A177-3AD203B41FA5}">
                      <a16:colId xmlns:a16="http://schemas.microsoft.com/office/drawing/2014/main" val="2272407887"/>
                    </a:ext>
                  </a:extLst>
                </a:gridCol>
                <a:gridCol w="3544704">
                  <a:extLst>
                    <a:ext uri="{9D8B030D-6E8A-4147-A177-3AD203B41FA5}">
                      <a16:colId xmlns:a16="http://schemas.microsoft.com/office/drawing/2014/main" val="933824142"/>
                    </a:ext>
                  </a:extLst>
                </a:gridCol>
              </a:tblGrid>
              <a:tr h="383437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Animal 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70106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amphibian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with cold blood, lay eggs has webbed feet and moist skin.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153425256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bird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Animal</a:t>
                      </a:r>
                      <a:r>
                        <a:rPr lang="en-GB" sz="1200" baseline="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 with warm blood, feathers, beaks, 2 legs and wings</a:t>
                      </a:r>
                      <a:endParaRPr lang="en-GB" sz="1200" dirty="0">
                        <a:latin typeface="Sassoon Infant Rg" panose="02000503030000020003" pitchFamily="2" charset="0"/>
                        <a:ea typeface="Sassoon Infant Rg" panose="02000503030000020003" pitchFamily="2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207588350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carnivore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 that only eats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meat.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1485385086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cold blooded</a:t>
                      </a: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The blood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is cold e.g. frog, lizard.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2089639774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fish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Animals which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swim, have scales, gills and fins. They lay their eggs in water.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3547395072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mammal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Animals that are warm blooded, have fur or hair, drink their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mothers milk and gives birth to live young.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3036986468"/>
                  </a:ext>
                </a:extLst>
              </a:tr>
              <a:tr h="383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omnivore</a:t>
                      </a:r>
                      <a:endParaRPr lang="en-GB" sz="16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Animals</a:t>
                      </a:r>
                      <a:r>
                        <a:rPr lang="en-GB" sz="1200" baseline="0" dirty="0">
                          <a:effectLst/>
                          <a:latin typeface="Sassoon Infant Rg" panose="02000503030000020003" pitchFamily="2" charset="0"/>
                          <a:ea typeface="Sassoon Infant Rg" panose="02000503030000020003" pitchFamily="2" charset="0"/>
                          <a:cs typeface="Times New Roman" panose="02020603050405020304" pitchFamily="18" charset="0"/>
                        </a:rPr>
                        <a:t> that eat meat and plants.</a:t>
                      </a:r>
                      <a:endParaRPr lang="en-GB" sz="1200" dirty="0">
                        <a:effectLst/>
                        <a:latin typeface="Sassoon Infant Rg" panose="02000503030000020003" pitchFamily="2" charset="0"/>
                        <a:ea typeface="Sassoon Infant Rg" panose="02000503030000020003" pitchFamily="2" charset="0"/>
                        <a:cs typeface="Times New Roman" panose="02020603050405020304" pitchFamily="18" charset="0"/>
                      </a:endParaRPr>
                    </a:p>
                  </a:txBody>
                  <a:tcPr marL="40846" marR="40846" marT="0" marB="0"/>
                </a:tc>
                <a:extLst>
                  <a:ext uri="{0D108BD9-81ED-4DB2-BD59-A6C34878D82A}">
                    <a16:rowId xmlns:a16="http://schemas.microsoft.com/office/drawing/2014/main" val="293496069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80ECA87C-7927-DFAD-D72E-863BF46A954E}"/>
              </a:ext>
            </a:extLst>
          </p:cNvPr>
          <p:cNvGrpSpPr/>
          <p:nvPr/>
        </p:nvGrpSpPr>
        <p:grpSpPr>
          <a:xfrm>
            <a:off x="6057070" y="4004755"/>
            <a:ext cx="1221441" cy="1310672"/>
            <a:chOff x="6055153" y="5314160"/>
            <a:chExt cx="1324204" cy="12799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6AF2D3-AD3C-72F0-8B76-7DBD7343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371306">
              <a:off x="6055153" y="5314160"/>
              <a:ext cx="1287683" cy="8934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A7AC80-6294-AD46-9A1F-C8A1CA37E32B}"/>
                </a:ext>
              </a:extLst>
            </p:cNvPr>
            <p:cNvSpPr txBox="1"/>
            <p:nvPr/>
          </p:nvSpPr>
          <p:spPr>
            <a:xfrm rot="21350951">
              <a:off x="6362609" y="6163193"/>
              <a:ext cx="1016748" cy="4308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0000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David </a:t>
              </a:r>
              <a:r>
                <a:rPr lang="en-US" sz="1100" b="1" dirty="0" err="1">
                  <a:solidFill>
                    <a:srgbClr val="000000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Attenbourgh</a:t>
              </a:r>
              <a:endParaRPr lang="en-GB" sz="1100" b="1" dirty="0">
                <a:solidFill>
                  <a:srgbClr val="000000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D3848AD-6B4F-6A91-D112-E99080141C3C}"/>
              </a:ext>
            </a:extLst>
          </p:cNvPr>
          <p:cNvSpPr txBox="1"/>
          <p:nvPr/>
        </p:nvSpPr>
        <p:spPr>
          <a:xfrm>
            <a:off x="9543203" y="3234883"/>
            <a:ext cx="1583800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landmarks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76B758-F816-6A6C-4830-7DA0124E117B}"/>
              </a:ext>
            </a:extLst>
          </p:cNvPr>
          <p:cNvSpPr txBox="1"/>
          <p:nvPr/>
        </p:nvSpPr>
        <p:spPr>
          <a:xfrm>
            <a:off x="3434667" y="3274317"/>
            <a:ext cx="969599" cy="30777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assoon Primary" pitchFamily="50" charset="0"/>
              </a:rPr>
              <a:t>Animals</a:t>
            </a: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52B0570A-26CA-677B-6210-AF9338DC3AD5}"/>
              </a:ext>
            </a:extLst>
          </p:cNvPr>
          <p:cNvGraphicFramePr>
            <a:graphicFrameLocks noGrp="1"/>
          </p:cNvGraphicFramePr>
          <p:nvPr/>
        </p:nvGraphicFramePr>
        <p:xfrm>
          <a:off x="3368512" y="3624259"/>
          <a:ext cx="2957415" cy="31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961">
                  <a:extLst>
                    <a:ext uri="{9D8B030D-6E8A-4147-A177-3AD203B41FA5}">
                      <a16:colId xmlns:a16="http://schemas.microsoft.com/office/drawing/2014/main" val="1410441250"/>
                    </a:ext>
                  </a:extLst>
                </a:gridCol>
                <a:gridCol w="1227454">
                  <a:extLst>
                    <a:ext uri="{9D8B030D-6E8A-4147-A177-3AD203B41FA5}">
                      <a16:colId xmlns:a16="http://schemas.microsoft.com/office/drawing/2014/main" val="1413690143"/>
                    </a:ext>
                  </a:extLst>
                </a:gridCol>
              </a:tblGrid>
              <a:tr h="389034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British animals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71449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Primary" pitchFamily="50" charset="0"/>
                        </a:rPr>
                        <a:t>Grass snake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93618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Primary" pitchFamily="50" charset="0"/>
                        </a:rPr>
                        <a:t>Hedgehog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986937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Primary" pitchFamily="50" charset="0"/>
                        </a:rPr>
                        <a:t>Squirrel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15980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Primary" pitchFamily="50" charset="0"/>
                        </a:rPr>
                        <a:t>Deer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25501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Primary" pitchFamily="50" charset="0"/>
                        </a:rPr>
                        <a:t>Beaver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71930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assoon Primary" pitchFamily="50" charset="0"/>
                        </a:rPr>
                        <a:t>Brown Trout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900714"/>
                  </a:ext>
                </a:extLst>
              </a:tr>
              <a:tr h="389034">
                <a:tc>
                  <a:txBody>
                    <a:bodyPr/>
                    <a:lstStyle/>
                    <a:p>
                      <a:r>
                        <a:rPr lang="en-GB" sz="1600">
                          <a:latin typeface="Sassoon Primary" pitchFamily="50" charset="0"/>
                        </a:rPr>
                        <a:t>Common Frog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958739"/>
                  </a:ext>
                </a:extLst>
              </a:tr>
            </a:tbl>
          </a:graphicData>
        </a:graphic>
      </p:graphicFrame>
      <p:pic>
        <p:nvPicPr>
          <p:cNvPr id="31" name="Picture 30" descr="A snake on the ground&#10;&#10;Description automatically generated">
            <a:extLst>
              <a:ext uri="{FF2B5EF4-FFF2-40B4-BE49-F238E27FC236}">
                <a16:creationId xmlns:a16="http://schemas.microsoft.com/office/drawing/2014/main" id="{CDB323CE-C10E-9BB0-C48A-D779DE8BC9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1078563">
            <a:off x="4709557" y="3956715"/>
            <a:ext cx="791909" cy="5649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1DBDA-5E14-E0C1-BE68-3E425488C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58010">
            <a:off x="5403284" y="4376865"/>
            <a:ext cx="902720" cy="449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61CEC4-40D7-4B4D-EFD4-8000942B10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49601">
            <a:off x="5571953" y="6272806"/>
            <a:ext cx="854093" cy="555459"/>
          </a:xfrm>
          <a:prstGeom prst="rect">
            <a:avLst/>
          </a:prstGeom>
        </p:spPr>
      </p:pic>
      <p:pic>
        <p:nvPicPr>
          <p:cNvPr id="38" name="Picture 37" descr="A beaver sitting on the ground">
            <a:extLst>
              <a:ext uri="{FF2B5EF4-FFF2-40B4-BE49-F238E27FC236}">
                <a16:creationId xmlns:a16="http://schemas.microsoft.com/office/drawing/2014/main" id="{842633FE-265D-ADD7-BE76-66E4FE1F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1320358">
            <a:off x="5784287" y="5425253"/>
            <a:ext cx="619420" cy="6220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4D9AB7E-110C-C1E0-E3B7-3D3E29365547}"/>
              </a:ext>
            </a:extLst>
          </p:cNvPr>
          <p:cNvSpPr txBox="1"/>
          <p:nvPr/>
        </p:nvSpPr>
        <p:spPr>
          <a:xfrm>
            <a:off x="2681267" y="6858000"/>
            <a:ext cx="68294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5" tooltip="https://en.wikipedia.org/wiki/Beaver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6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0A01FB-02F3-6FEF-1990-7A0BFE3DD9F9}"/>
              </a:ext>
            </a:extLst>
          </p:cNvPr>
          <p:cNvSpPr txBox="1"/>
          <p:nvPr/>
        </p:nvSpPr>
        <p:spPr>
          <a:xfrm>
            <a:off x="0" y="6979926"/>
            <a:ext cx="5132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7" tooltip="https://www.marylandbiodiversity.com/view/18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8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41" name="Picture 40" descr="A fish on a net">
            <a:extLst>
              <a:ext uri="{FF2B5EF4-FFF2-40B4-BE49-F238E27FC236}">
                <a16:creationId xmlns:a16="http://schemas.microsoft.com/office/drawing/2014/main" id="{F91584B1-33AE-5F9F-A7FB-DC7AA29AC0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11014" r="3806" b="23392"/>
          <a:stretch/>
        </p:blipFill>
        <p:spPr>
          <a:xfrm>
            <a:off x="4726133" y="5909241"/>
            <a:ext cx="1118359" cy="428966"/>
          </a:xfrm>
          <a:prstGeom prst="rect">
            <a:avLst/>
          </a:prstGeom>
        </p:spPr>
      </p:pic>
      <p:pic>
        <p:nvPicPr>
          <p:cNvPr id="44" name="Picture 43" descr="A squirrel on a tree branch&#10;&#10;Description automatically generated">
            <a:extLst>
              <a:ext uri="{FF2B5EF4-FFF2-40B4-BE49-F238E27FC236}">
                <a16:creationId xmlns:a16="http://schemas.microsoft.com/office/drawing/2014/main" id="{B498D32E-353D-AF1B-C60A-D0340312633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r="34078"/>
          <a:stretch/>
        </p:blipFill>
        <p:spPr>
          <a:xfrm>
            <a:off x="4711799" y="4587602"/>
            <a:ext cx="647020" cy="649723"/>
          </a:xfrm>
          <a:prstGeom prst="rect">
            <a:avLst/>
          </a:prstGeom>
        </p:spPr>
      </p:pic>
      <p:pic>
        <p:nvPicPr>
          <p:cNvPr id="36" name="Picture 35" descr="A group of deer with antlers grazing on grass">
            <a:extLst>
              <a:ext uri="{FF2B5EF4-FFF2-40B4-BE49-F238E27FC236}">
                <a16:creationId xmlns:a16="http://schemas.microsoft.com/office/drawing/2014/main" id="{FFD04B28-D2E7-CB14-E0C0-403325B4E8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rot="816335">
            <a:off x="4399390" y="5158060"/>
            <a:ext cx="990782" cy="6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37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4109" y="1650381"/>
            <a:ext cx="6138104" cy="3453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Effect on the reader:</a:t>
            </a:r>
          </a:p>
          <a:p>
            <a:pPr algn="ctr"/>
            <a:endParaRPr lang="en-GB" sz="16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5329" y="2619830"/>
            <a:ext cx="2940190" cy="1358671"/>
          </a:xfrm>
          <a:prstGeom prst="rect">
            <a:avLst/>
          </a:prstGeom>
          <a:solidFill>
            <a:srgbClr val="F2F2F2">
              <a:alpha val="87843"/>
            </a:srgbClr>
          </a:solidFill>
          <a:ln w="28575">
            <a:solidFill>
              <a:srgbClr val="000000">
                <a:alpha val="6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Audience and Purpose: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Create a class museum of interesting facts about animals and humans.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4300" y="2022403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be clear and understand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7613" y="4443814"/>
            <a:ext cx="188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Inform / explain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1584" y="4307239"/>
            <a:ext cx="167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be interested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744888" y="3968042"/>
            <a:ext cx="226156" cy="17068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352560" y="2624354"/>
            <a:ext cx="254102" cy="17329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269758" y="4060987"/>
            <a:ext cx="312408" cy="15547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64875" y="1575565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Letter 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46883" y="5024013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Scientific vocabulary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0140" y="5648653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Interesting adjectives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97543" y="5648653"/>
            <a:ext cx="159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‘and’ to join 2 sentences.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724770" y="1267107"/>
            <a:ext cx="202780" cy="1284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197547" y="1252245"/>
            <a:ext cx="121358" cy="23387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76726" y="1575565"/>
            <a:ext cx="250824" cy="13868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652086" y="4995368"/>
            <a:ext cx="250824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096891" y="5298778"/>
            <a:ext cx="100656" cy="2851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337808" y="4894171"/>
            <a:ext cx="304472" cy="16754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8967180" y="5201589"/>
            <a:ext cx="14060" cy="38237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340359" y="153267"/>
            <a:ext cx="3038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Writing Features – non-fiction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4097" y="767203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Use bullet points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74474" y="4033871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Full sentence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9318177" y="4307238"/>
            <a:ext cx="356296" cy="3086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06801" y="4713519"/>
            <a:ext cx="170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pictures/</a:t>
            </a:r>
          </a:p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diagrams with description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39402" y="597154"/>
            <a:ext cx="137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finger spaces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10905" y="5664897"/>
            <a:ext cx="170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pictures/</a:t>
            </a:r>
          </a:p>
          <a:p>
            <a:pPr algn="ctr"/>
            <a:r>
              <a:rPr lang="en-GB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diagrams with labels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479612" y="5267795"/>
            <a:ext cx="381539" cy="3161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34" y="359493"/>
            <a:ext cx="1838276" cy="18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109312" y="1696815"/>
            <a:ext cx="6138104" cy="3453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Effect on the reader: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9895" y="3041555"/>
            <a:ext cx="2776939" cy="1601876"/>
          </a:xfrm>
          <a:prstGeom prst="rect">
            <a:avLst/>
          </a:prstGeom>
          <a:solidFill>
            <a:srgbClr val="F2F2F2">
              <a:alpha val="87843"/>
            </a:srgbClr>
          </a:solidFill>
          <a:ln w="28575">
            <a:solidFill>
              <a:srgbClr val="000000">
                <a:alpha val="6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Audience and Purpose: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Write and perform a poem describing the animals from the Ugly Five.</a:t>
            </a:r>
            <a:endParaRPr lang="en-GB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endParaRPr lang="en-GB" b="1" u="sng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7742" y="3941116"/>
            <a:ext cx="1537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Pleasure to 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5892" y="3937571"/>
            <a:ext cx="1582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give them a description of the animals.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4950" y="1806096"/>
            <a:ext cx="1431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make them think about different animals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373129" y="2704906"/>
            <a:ext cx="242763" cy="20093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678405" y="3546591"/>
            <a:ext cx="213599" cy="15221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380698" y="3923277"/>
            <a:ext cx="295062" cy="13864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32112" y="434347"/>
            <a:ext cx="1630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animal descriptions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8455" y="2652577"/>
            <a:ext cx="1553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Full stops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23173" y="4153773"/>
            <a:ext cx="129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topic nouns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12945" y="4431473"/>
            <a:ext cx="1531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Sentences with capital letters 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486665" y="4643432"/>
            <a:ext cx="283498" cy="3289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9019653" y="1238369"/>
            <a:ext cx="0" cy="25892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2799935" y="3039641"/>
            <a:ext cx="197806" cy="22014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9398831" y="4507716"/>
            <a:ext cx="297503" cy="162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917076" y="5284371"/>
            <a:ext cx="127247" cy="192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447710" y="5477290"/>
            <a:ext cx="129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FF0000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Begin to use rhyme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19044" y="2551897"/>
            <a:ext cx="159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animal vocabulary 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332554" y="2402614"/>
            <a:ext cx="297356" cy="1329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9207988" y="5367832"/>
            <a:ext cx="287566" cy="14941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398830" y="5530316"/>
            <a:ext cx="129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adjectives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37200" y="174555"/>
            <a:ext cx="278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Writing features - fiction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86074" y="3423390"/>
            <a:ext cx="129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Finger spaces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79249" y="4192690"/>
            <a:ext cx="264017" cy="7698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204-2695-4FC7-844D-91776A916784}" type="slidenum">
              <a:rPr lang="en-GB" smtClean="0"/>
              <a:t>6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873" y="442441"/>
            <a:ext cx="2143662" cy="15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6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24142" y="100680"/>
            <a:ext cx="6284972" cy="6500673"/>
            <a:chOff x="90340" y="803567"/>
            <a:chExt cx="5995214" cy="4553192"/>
          </a:xfrm>
        </p:grpSpPr>
        <p:sp>
          <p:nvSpPr>
            <p:cNvPr id="12" name="Rounded Rectangle 11"/>
            <p:cNvSpPr/>
            <p:nvPr/>
          </p:nvSpPr>
          <p:spPr>
            <a:xfrm>
              <a:off x="3983038" y="813065"/>
              <a:ext cx="2102516" cy="928935"/>
            </a:xfrm>
            <a:prstGeom prst="roundRect">
              <a:avLst/>
            </a:prstGeom>
            <a:solidFill>
              <a:srgbClr val="FFFF00">
                <a:alpha val="83137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Autumn Term 1:</a:t>
              </a:r>
            </a:p>
            <a:p>
              <a:pPr algn="ctr"/>
              <a:endParaRPr lang="en-GB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pPr algn="ctr"/>
              <a:r>
                <a:rPr lang="en-GB" b="1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In English, we will be writing…</a:t>
              </a:r>
            </a:p>
            <a:p>
              <a:pPr algn="ctr"/>
              <a:endParaRPr lang="en-GB" b="1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0341" y="803567"/>
              <a:ext cx="3243715" cy="1201267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1. All About Me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S&amp;L - Talk about me and my family (Mum, Dad, siblings, Grandparents).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SPAG- I can…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Label my family picture.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Shared Reading - All Kinds of Families</a:t>
              </a:r>
              <a:endParaRPr lang="en-US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Handwriting 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8871" y="3976972"/>
              <a:ext cx="3241451" cy="1379787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3. Where do I live?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S&amp;L, create a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wordbank</a:t>
              </a: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 - My house, explore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Chaddesden</a:t>
              </a: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, Derby.  What is in our local area?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Chaddesden</a:t>
              </a: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 Park, Fire Station,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St.Mary’s</a:t>
              </a: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 Church, Derby County Football Club, Derby Museum.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Write about ‘What is in my local area.’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Label the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picutres</a:t>
              </a: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 of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chaddesden</a:t>
              </a: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- pub </a:t>
              </a:r>
              <a:r>
                <a:rPr lang="en-US" sz="1200" dirty="0" err="1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etc</a:t>
              </a:r>
              <a:endParaRPr lang="en-US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Shared reading – </a:t>
              </a:r>
              <a:r>
                <a:rPr lang="en-US" sz="1200" b="1" dirty="0">
                  <a:solidFill>
                    <a:srgbClr val="FF0000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Barnaby’s Local area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Handwriting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endParaRPr lang="en-US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0340" y="2072584"/>
              <a:ext cx="3260349" cy="1836638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2. My Body</a:t>
              </a:r>
              <a:endParaRPr lang="en-GB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Shared reading - Dem Bones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Topic hook: Find footprints leading into classroom – find pictures of human skeleton parts around the classroom we that can piece together. </a:t>
              </a:r>
              <a:endParaRPr lang="en-GB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Label my body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Build a word bank using different letters of the alphabet about us. Write an acrostic poem using first name.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Using baby photos talk about how we have changed. SPAG-  I had….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Fact file about myself. Now I have blue eyes.  I am strong.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tx1"/>
                  </a:solidFill>
                  <a:latin typeface="Sassoon Infant Rg" panose="02000503030000020003" pitchFamily="2" charset="0"/>
                  <a:ea typeface="Sassoon Infant Rg" panose="02000503030000020003" pitchFamily="2" charset="0"/>
                </a:rPr>
                <a:t>Handwriting 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972903" y="114240"/>
            <a:ext cx="3010902" cy="403737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6. Non – British Animals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Shared reading: The Ugly Five (part 1) </a:t>
            </a:r>
            <a:r>
              <a:rPr lang="en-GB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(VIPERS)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 S&amp;L – Re-visit the different animal groups. </a:t>
            </a:r>
            <a:r>
              <a:rPr lang="en-GB" sz="1100" dirty="0">
                <a:solidFill>
                  <a:prstClr val="black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fish, amphibians, reptiles, birds, and mammals (what are the features?)</a:t>
            </a:r>
            <a:endParaRPr lang="en-GB" sz="11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Label the body parts of an animal (choose from a given selection). Discuss similarities/differences.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In groups create a poster about one of the animal groups to share with another Year 1 class (museum) – each person in group to write a different fact.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Rhyming- create rhyming lists for nouns and adjectives. </a:t>
            </a:r>
            <a:endParaRPr lang="en-US" sz="11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Handwriting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Modelled read in story time: Lifesize- explore in choice board.</a:t>
            </a:r>
          </a:p>
          <a:p>
            <a:endParaRPr lang="en-GB" sz="11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204-2695-4FC7-844D-91776A916784}" type="slidenum">
              <a:rPr lang="en-GB" smtClean="0"/>
              <a:t>7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979536" y="4265857"/>
            <a:ext cx="3010902" cy="245562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7.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Shared reading: The Ugly Five (part 2) </a:t>
            </a:r>
            <a:r>
              <a:rPr lang="en-GB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(VIPERS)</a:t>
            </a:r>
            <a:endParaRPr lang="en-US" sz="110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The Ugly Five - model write a nice verse using class ideas to describe how lovely the animals are. Record on whiteboards.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Creating a group poem about African animals.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Virtual class museum - receive an invitation from another Year 1 class for them to share their learning about animals with each other.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Handwriting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73246" y="1440496"/>
            <a:ext cx="3134462" cy="51608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4/5. British Animals- make binoculars to explore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S&amp;L –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Identify and name a variety of common animals including fish, amphibians, reptiles, birds, and mammals (what are the features?)</a:t>
            </a:r>
            <a:endParaRPr lang="en-GB" sz="1150" dirty="0">
              <a:solidFill>
                <a:schemeClr val="tx1"/>
              </a:solidFill>
            </a:endParaRP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Shared reading: British Animals (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Blackbird, Sparrow, Wood Pigeon, Canada Goose, Starling, Goldfinch, Peregrine Falcon Grass snake</a:t>
            </a:r>
            <a:r>
              <a:rPr lang="en-GB" sz="1150" b="1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Hedgehog</a:t>
            </a:r>
            <a:r>
              <a:rPr lang="en-GB" sz="1150" b="1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Squirrel</a:t>
            </a:r>
            <a:r>
              <a:rPr lang="en-GB" sz="1150" b="1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Deer, Beaver</a:t>
            </a:r>
            <a:r>
              <a:rPr lang="en-GB" sz="1150" b="1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Brown Trout</a:t>
            </a:r>
            <a:r>
              <a:rPr lang="en-GB" sz="1150" b="1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Common Frog</a:t>
            </a:r>
            <a:r>
              <a:rPr lang="en-GB" sz="1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a ppt).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Stepping stones- to describe the animals.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Create a table of British animals to classify them including the features ‘fish, amphibians, reptiles, birds and mammals)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SPAG- positional language- the __is under the ____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Handwriting x2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Draw a picture of an animal and write some facts. What am I?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Write a fact file about harvest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Shared reading – Harvester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150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2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60" y="0"/>
            <a:ext cx="10081532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204-2695-4FC7-844D-91776A916784}" type="slidenum">
              <a:rPr lang="en-GB" smtClean="0"/>
              <a:t>8</a:t>
            </a:fld>
            <a:endParaRPr lang="en-GB"/>
          </a:p>
        </p:txBody>
      </p:sp>
      <p:sp>
        <p:nvSpPr>
          <p:cNvPr id="3" name="AutoShape 2" descr="Great Hall - Ancient History Encyclopedia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510271" y="976936"/>
            <a:ext cx="2691812" cy="1365270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Draw a picture of ‘My Family’ and label.</a:t>
            </a:r>
            <a:endParaRPr lang="en-GB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9170" y="2657802"/>
            <a:ext cx="2691813" cy="1734894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Design an animal pattern/ camouflage and make an animal with moving parts 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Digitally draw an animal using ICT skills.</a:t>
            </a:r>
            <a:endParaRPr lang="en-GB" dirty="0">
              <a:solidFill>
                <a:prstClr val="black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endParaRPr lang="en-GB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0271" y="2984311"/>
            <a:ext cx="2691813" cy="1291726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Build a human skeleton/ body in the style of our artist- </a:t>
            </a:r>
            <a:r>
              <a:rPr lang="en-GB" dirty="0">
                <a:solidFill>
                  <a:srgbClr val="FF0000"/>
                </a:solidFill>
                <a:latin typeface="Sassoon Infant Rg" panose="02000503030000020003"/>
                <a:ea typeface="Calibri" panose="020F0502020204030204" pitchFamily="34" charset="0"/>
                <a:cs typeface="Times New Roman" panose="02020603050405020304" pitchFamily="18" charset="0"/>
              </a:rPr>
              <a:t>Giacometti</a:t>
            </a:r>
            <a:endParaRPr lang="en-GB" dirty="0">
              <a:solidFill>
                <a:srgbClr val="FF000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86094" y="1050480"/>
            <a:ext cx="2734888" cy="1291726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Construct an animal habitat.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1433" y="2740217"/>
            <a:ext cx="2668386" cy="1365270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Sketch a common British  Animal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29170" y="4749030"/>
            <a:ext cx="2691813" cy="1291726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Plan animal meals. Think if they are carnivore, herbivore, omnivore..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0506" y="330605"/>
            <a:ext cx="333098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We are creative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0270" y="4778899"/>
            <a:ext cx="2691813" cy="1291726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Draw a map of our school/local area. </a:t>
            </a:r>
          </a:p>
        </p:txBody>
      </p:sp>
    </p:spTree>
    <p:extLst>
      <p:ext uri="{BB962C8B-B14F-4D97-AF65-F5344CB8AC3E}">
        <p14:creationId xmlns:p14="http://schemas.microsoft.com/office/powerpoint/2010/main" val="69367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364905" y="238770"/>
            <a:ext cx="3501512" cy="1049522"/>
            <a:chOff x="3992211" y="1834793"/>
            <a:chExt cx="4300887" cy="1586865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3992211" y="1834793"/>
              <a:ext cx="4300887" cy="158686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r>
                <a:rPr lang="en-GB" sz="1200" b="1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b="1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b="1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b="1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b="1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b="1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GB" sz="12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1"/>
            <p:cNvSpPr txBox="1"/>
            <p:nvPr/>
          </p:nvSpPr>
          <p:spPr>
            <a:xfrm>
              <a:off x="4268569" y="1908925"/>
              <a:ext cx="3692720" cy="7649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74295" tIns="37148" rIns="74295" bIns="37148" numCol="1" spcCol="0" rtlCol="0" fromWordArt="0" anchor="t" anchorCtr="0" forceAA="0" compatLnSpc="1">
              <a:prstTxWarp prst="textNoShape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400" spc="244" dirty="0">
                  <a:latin typeface="Sassoon Infant Rg" pitchFamily="2" charset="0"/>
                  <a:ea typeface="Sassoon Infant Rg" pitchFamily="2" charset="0"/>
                  <a:cs typeface="Times New Roman" panose="02020603050405020304" pitchFamily="18" charset="0"/>
                </a:rPr>
                <a:t>What makes my world wonderful</a:t>
              </a:r>
              <a:endParaRPr lang="en-GB" sz="1400" spc="244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92211" y="2664894"/>
              <a:ext cx="4099617" cy="465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u="sng" dirty="0">
                  <a:latin typeface="Sassoon Infant Rg" pitchFamily="2" charset="0"/>
                  <a:ea typeface="Sassoon Infant Rg" pitchFamily="2" charset="0"/>
                  <a:cs typeface="Times New Roman" panose="02020603050405020304" pitchFamily="18" charset="0"/>
                </a:rPr>
                <a:t> LEARNING CHALLENGE QUESTION</a:t>
              </a:r>
              <a:endParaRPr lang="en-GB" sz="14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45414" y="901099"/>
            <a:ext cx="3056423" cy="882935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r>
              <a:rPr lang="en-GB" sz="1050" b="1" u="sng" dirty="0">
                <a:solidFill>
                  <a:srgbClr val="0070C0"/>
                </a:solidFill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Wow Event/Hook</a:t>
            </a:r>
            <a:endParaRPr lang="en-GB" sz="105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Find footprints around school. Create a skeleton using body parts.</a:t>
            </a:r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r>
              <a:rPr lang="en-GB" sz="1050" b="1" u="sng" dirty="0">
                <a:solidFill>
                  <a:srgbClr val="0070C0"/>
                </a:solidFill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Topic Outcome</a:t>
            </a:r>
          </a:p>
          <a:p>
            <a:r>
              <a:rPr lang="en-US" sz="105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*To create a class museum about animals.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23334" y="62627"/>
            <a:ext cx="2876286" cy="330881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pPr algn="ctr"/>
            <a:r>
              <a:rPr lang="en-GB" sz="1400" b="1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Autumn 1 – 2023/2024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GB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36171" y="53296"/>
            <a:ext cx="3068299" cy="76822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100" dirty="0">
                <a:latin typeface="Sassoon Infant Rg" panose="02000503030000020003" pitchFamily="2" charset="0"/>
                <a:ea typeface="Sassoon Infant Rg" panose="02000503030000020003" pitchFamily="2" charset="0"/>
                <a:cs typeface="Times New Roman" panose="02020603050405020304" pitchFamily="18" charset="0"/>
              </a:rPr>
              <a:t>Objectives- Autumn term 1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379594" y="1936922"/>
            <a:ext cx="3484938" cy="12586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5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Artists / Designers we will: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how to sketch and draw pictures adding detail.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I can use computers to create a picture.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describe how something 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will explore how people are portrayed in art.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I can make a product using clay.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how to talk to someone about their design and what they are making. </a:t>
            </a:r>
            <a:endParaRPr lang="en-GB" sz="1200" b="1" u="sng" dirty="0">
              <a:latin typeface="Sassoon Infant Rg" panose="02000503030000020003" pitchFamily="2" charset="0"/>
              <a:ea typeface="Sassoon Infant Rg" panose="02000503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379594" y="5012198"/>
            <a:ext cx="3502796" cy="5758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Computing Superstars we will:</a:t>
            </a:r>
            <a:endParaRPr lang="en-GB" sz="1000" b="1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8023333" y="484474"/>
            <a:ext cx="2887532" cy="22177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1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</a:t>
            </a:r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 Scientists we will: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I know how to Identify and classify some animals.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identify and name a variety of common animals including fish, amphibians, reptiles, birds and mammals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identify, name and classify a variety of common animals that are carnivores, herbivores and omnivores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describe and compare the structure of a variety of common animals (fish, amphibians, reptiles, birds and mammals, including pets)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identify, name, draw and label the basic parts of the human body.</a:t>
            </a:r>
            <a:endParaRPr lang="en-GB" sz="105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73263" indent="-73263"/>
            <a:endParaRPr lang="en-GB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8000844" y="2823785"/>
            <a:ext cx="2898776" cy="945935"/>
          </a:xfrm>
          <a:prstGeom prst="rect">
            <a:avLst/>
          </a:prstGeom>
          <a:solidFill>
            <a:srgbClr val="99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pPr lvl="0"/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Researchers we will:</a:t>
            </a:r>
            <a:r>
              <a:rPr lang="en-GB" sz="10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and can explain how people, including myself, have changed since being born.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Identify the UK on a map and the countries where members of the class come from.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will use aerial photographs of the local area.</a:t>
            </a:r>
          </a:p>
          <a:p>
            <a:endParaRPr lang="en-GB" sz="10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endParaRPr lang="en-GB" sz="9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endParaRPr lang="en-GB" sz="10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8012089" y="5266876"/>
            <a:ext cx="2898776" cy="1412220"/>
          </a:xfrm>
          <a:prstGeom prst="rect">
            <a:avLst/>
          </a:prstGeom>
          <a:solidFill>
            <a:srgbClr val="F36D6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Citizens we will:</a:t>
            </a:r>
            <a:endParaRPr lang="en-GB" sz="1000" b="1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the importance of mental wellbeing, internet safety and harms, physical health and fitness, healthy eating, f</a:t>
            </a:r>
            <a:r>
              <a:rPr lang="en-US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acts and risks associated with drugs, alcohol and tobacco</a:t>
            </a: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, health and prevention, basic first aid, changing body, families and people who care for me, caring friendships, respectful relationships, online relationships, being safe.</a:t>
            </a:r>
          </a:p>
          <a:p>
            <a:r>
              <a:rPr lang="en-GB" sz="1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380688" y="5690405"/>
            <a:ext cx="3502796" cy="988691"/>
          </a:xfrm>
          <a:prstGeom prst="rect">
            <a:avLst/>
          </a:prstGeom>
          <a:solidFill>
            <a:srgbClr val="B4EBF2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Musicians we will:</a:t>
            </a:r>
            <a:endParaRPr lang="en-GB" sz="10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I know we can use our voices expressively and creatively by singing songs and speaking chants and rhymes.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I know how to play some untuned instruments musically using the inter-related dimension of pulse/beat, rhythm and pitch.</a:t>
            </a:r>
          </a:p>
          <a:p>
            <a:pPr marL="73263" indent="-73263"/>
            <a:endParaRPr lang="en-US" sz="10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752" y="1124000"/>
            <a:ext cx="433198" cy="717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47" y="1351882"/>
            <a:ext cx="1179967" cy="4482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31" y="1324008"/>
            <a:ext cx="838273" cy="626052"/>
          </a:xfrm>
          <a:prstGeom prst="rect">
            <a:avLst/>
          </a:prstGeom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236170" y="5690405"/>
            <a:ext cx="3049814" cy="9886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1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RE Superstars we will: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about harvest festival as a celebration.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and can talk about issues of good and bad, right and wrong arising from the Christianity stories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about the Jewish  Sukkot festival. </a:t>
            </a:r>
          </a:p>
          <a:p>
            <a:r>
              <a:rPr lang="en-GB" sz="11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>
              <a:latin typeface="Sassoon Infant Rg" pitchFamily="2" charset="0"/>
              <a:ea typeface="Sassoon Infant Rg" pitchFamily="2" charset="0"/>
            </a:endParaRPr>
          </a:p>
          <a:p>
            <a:endParaRPr lang="en-GB" sz="1200" dirty="0">
              <a:latin typeface="Sassoon Infant Rg" pitchFamily="2" charset="0"/>
              <a:ea typeface="Sassoon Infant Rg" pitchFamily="2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236170" y="1863614"/>
            <a:ext cx="3049814" cy="1497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Readers we will:</a:t>
            </a:r>
            <a:endParaRPr lang="en-GB" sz="10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will apply phonic knowledge and skills as the route to decode words.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read aloud accurately books that are consistent with phonic knowledge and that do not require other strategies to work out words.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discuss events I have read about.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join in with stories or poems,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discuss the significance of the title and events.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lvl="0"/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endParaRPr lang="en-GB" sz="10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endParaRPr lang="en-GB" sz="12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endParaRPr lang="en-GB" sz="12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r>
              <a:rPr lang="en-GB" sz="12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36171" y="3489516"/>
            <a:ext cx="3059057" cy="20984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Writers we will: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say first and then write to tell others about ideas.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I can  use adjectives to add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 how to choose  the best adjectives</a:t>
            </a: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how to sit correctly and hold a pencil correctly to form lower-case letters of a consistent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how to spell words containing 40+ learned phonemes.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I need to leave spaces between words.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I can use the word ‘and’ to join words and sentences. I know I should use a full stop.</a:t>
            </a:r>
          </a:p>
          <a:p>
            <a:endParaRPr lang="en-GB" sz="10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endParaRPr lang="en-GB" sz="9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endParaRPr lang="en-GB" sz="9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r>
              <a:rPr lang="en-GB" sz="9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9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000844" y="3880890"/>
            <a:ext cx="2898776" cy="1315736"/>
          </a:xfrm>
          <a:prstGeom prst="rect">
            <a:avLst/>
          </a:prstGeom>
          <a:solidFill>
            <a:srgbClr val="C096A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9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. </a:t>
            </a:r>
            <a:r>
              <a:rPr lang="en-GB" sz="900" b="1" u="sng" dirty="0">
                <a:latin typeface="Sassoon Infant Rg" panose="02000503030000020003" pitchFamily="2" charset="0"/>
                <a:ea typeface="Sassoon Infant Rg" panose="02000503030000020003" pitchFamily="2" charset="0"/>
                <a:cs typeface="Times New Roman" panose="02020603050405020304" pitchFamily="18" charset="0"/>
              </a:rPr>
              <a:t>As PE Superstars we will: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  <a:cs typeface="Times New Roman" panose="02020603050405020304" pitchFamily="18" charset="0"/>
              </a:rPr>
              <a:t>I know why exercise is important for good health.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  <a:cs typeface="Times New Roman" panose="02020603050405020304" pitchFamily="18" charset="0"/>
              </a:rPr>
              <a:t>I know how to use equipment appropriately and move and land safely.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  <a:cs typeface="Times New Roman" panose="02020603050405020304" pitchFamily="18" charset="0"/>
              </a:rPr>
              <a:t>I know how my body feels before, during and after exercise.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lvl="0"/>
            <a:endParaRPr lang="en-US" sz="1050" dirty="0">
              <a:latin typeface="Sassoon Infant Rg" pitchFamily="2" charset="0"/>
              <a:ea typeface="Sassoon Infant Rg" pitchFamily="2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EA1973D-FFA6-E6E3-B7E0-E2EDD890C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595" y="3296752"/>
            <a:ext cx="3472137" cy="16198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As </a:t>
            </a:r>
            <a:r>
              <a:rPr lang="en-GB" sz="1000" b="1" u="sng" dirty="0" err="1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Mathematians</a:t>
            </a:r>
            <a:r>
              <a:rPr lang="en-GB" sz="1000" b="1" u="sng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 we will: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Count to and across 10, forwards and backwards, beginning with 0 or 1, or any given number.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how to identify one more and less of numbers to 10.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can identify and represent  the numbers to 10 using pictorial representations and objects including the number line, using the vocabulary of greater than, less than, equal to, most and least.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I know how to read and write the numbers to ten in numbers, words and mathematical statements using +,-, = </a:t>
            </a:r>
          </a:p>
          <a:p>
            <a:endParaRPr lang="en-GB" sz="900" dirty="0">
              <a:latin typeface="Sassoon Infant Rg" pitchFamily="2" charset="0"/>
              <a:ea typeface="Sassoon Infant Rg" pitchFamily="2" charset="0"/>
              <a:cs typeface="Times New Roman" panose="02020603050405020304" pitchFamily="18" charset="0"/>
            </a:endParaRPr>
          </a:p>
          <a:p>
            <a:r>
              <a:rPr lang="en-GB" sz="9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I know how to  use some technology purposefully to create, organise, store, manipulate and retrieve digital content.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dirty="0">
                <a:latin typeface="Sassoon Infant Rg" pitchFamily="2" charset="0"/>
                <a:ea typeface="Sassoon Infant Rg" pitchFamily="2" charset="0"/>
                <a:cs typeface="Times New Roman" panose="02020603050405020304" pitchFamily="18" charset="0"/>
              </a:rPr>
              <a:t>I know how to use the technology safely  and purposefully. </a:t>
            </a:r>
          </a:p>
        </p:txBody>
      </p:sp>
    </p:spTree>
    <p:extLst>
      <p:ext uri="{BB962C8B-B14F-4D97-AF65-F5344CB8AC3E}">
        <p14:creationId xmlns:p14="http://schemas.microsoft.com/office/powerpoint/2010/main" val="971611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1962</Words>
  <Application>Microsoft Office PowerPoint</Application>
  <PresentationFormat>Widescreen</PresentationFormat>
  <Paragraphs>280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Erasaur</vt:lpstr>
      <vt:lpstr>Sassoon Infant Rg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Merriman</dc:creator>
  <cp:lastModifiedBy>Kathryn Merriman</cp:lastModifiedBy>
  <cp:revision>5</cp:revision>
  <dcterms:created xsi:type="dcterms:W3CDTF">2023-07-26T20:16:41Z</dcterms:created>
  <dcterms:modified xsi:type="dcterms:W3CDTF">2023-09-07T20:40:03Z</dcterms:modified>
</cp:coreProperties>
</file>