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1" r:id="rId2"/>
    <p:sldId id="259" r:id="rId3"/>
    <p:sldId id="263" r:id="rId4"/>
    <p:sldId id="285" r:id="rId5"/>
    <p:sldId id="277" r:id="rId6"/>
    <p:sldId id="287" r:id="rId7"/>
    <p:sldId id="269" r:id="rId8"/>
    <p:sldId id="283" r:id="rId9"/>
    <p:sldId id="264" r:id="rId10"/>
    <p:sldId id="265" r:id="rId1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CFFFF"/>
    <a:srgbClr val="FFFFCC"/>
    <a:srgbClr val="FF7C80"/>
    <a:srgbClr val="FF9BFF"/>
    <a:srgbClr val="FFB9D5"/>
    <a:srgbClr val="D2DEEF"/>
    <a:srgbClr val="FF9900"/>
    <a:srgbClr val="00CC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1D33-970F-4C6D-89D9-2FE2645DFA7A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1D620-462E-41FA-B2D7-F83DF4B6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0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6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41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9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9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9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6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0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4D93-8016-4492-8CA2-33D20F1F68F3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C204-2695-4FC7-844D-91776A91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650" y="890588"/>
            <a:ext cx="487045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63" dirty="0"/>
          </a:p>
        </p:txBody>
      </p:sp>
      <p:sp>
        <p:nvSpPr>
          <p:cNvPr id="7" name="TextBox 6"/>
          <p:cNvSpPr txBox="1"/>
          <p:nvPr/>
        </p:nvSpPr>
        <p:spPr>
          <a:xfrm>
            <a:off x="1545442" y="765162"/>
            <a:ext cx="669079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Mini Beasts and Plants</a:t>
            </a: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What’s outside our classroom window?</a:t>
            </a:r>
          </a:p>
          <a:p>
            <a:pPr algn="ctr"/>
            <a:r>
              <a:rPr lang="en-GB" sz="2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Summer </a:t>
            </a:r>
            <a:r>
              <a:rPr lang="en-GB" sz="2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1</a:t>
            </a:r>
            <a:endParaRPr lang="en-GB" sz="28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48939" y="6263371"/>
            <a:ext cx="1994235" cy="430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8E5FD3-2CEB-0F46-B45F-A83AA1DA7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83" t="53058" r="5581" b="10505"/>
          <a:stretch/>
        </p:blipFill>
        <p:spPr>
          <a:xfrm>
            <a:off x="7458661" y="6263371"/>
            <a:ext cx="2207645" cy="430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3435" y="143714"/>
            <a:ext cx="32542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Foundation Stage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4988" y="2210452"/>
            <a:ext cx="4973147" cy="29280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67" y="3928569"/>
            <a:ext cx="2057640" cy="120988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0" y="3969298"/>
            <a:ext cx="3492328" cy="2724293"/>
          </a:xfrm>
          <a:prstGeom prst="star5">
            <a:avLst>
              <a:gd name="adj" fmla="val 2785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Go on a mini beast hunt around the school grounds. 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95" y="2275583"/>
            <a:ext cx="2619532" cy="2764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3" y="2309169"/>
            <a:ext cx="1501116" cy="15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749239" y="3054132"/>
            <a:ext cx="2874581" cy="14892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5 </a:t>
            </a:r>
            <a:r>
              <a:rPr lang="en-GB" sz="1600" u="sng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– </a:t>
            </a:r>
            <a:r>
              <a:rPr lang="en-GB" sz="16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Scientist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Why not grow your own plants at home? Record the changes that happen over time.</a:t>
            </a:r>
            <a:r>
              <a:rPr lang="en-GB" sz="16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We would love to see some photographs.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4322" y="84463"/>
            <a:ext cx="2852987" cy="244490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Dear Parents and carers,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b="1" dirty="0" smtClean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US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This term we are learning all about growth and change in our local environment. </a:t>
            </a:r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Please 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support your child in choosing </a:t>
            </a:r>
            <a:r>
              <a:rPr lang="en-GB" sz="1100" b="1" i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at least one</a:t>
            </a:r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project to 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complete. If you would like to do more, that would be great</a:t>
            </a:r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!</a:t>
            </a:r>
          </a:p>
          <a:p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You can bring this into school whenever you have completed your project.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If </a:t>
            </a:r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you have any questions, please ask your child’s class teacher.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Thank </a:t>
            </a:r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you for your support.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611495" y="2867918"/>
            <a:ext cx="2593977" cy="1675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pPr algn="ctr"/>
            <a:r>
              <a:rPr lang="en-GB" sz="28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Creative Homework</a:t>
            </a:r>
            <a:endParaRPr lang="en-GB" sz="20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Summer 1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FS2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34072" y="264979"/>
            <a:ext cx="3416441" cy="936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pPr algn="ctr"/>
            <a:r>
              <a:rPr lang="en-GB" sz="28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What’s outside our classroom window?</a:t>
            </a:r>
            <a:endParaRPr lang="en-GB" sz="2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741" y="3141186"/>
            <a:ext cx="2852987" cy="14892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1 </a:t>
            </a:r>
            <a:r>
              <a:rPr lang="en-GB" sz="1600" u="sng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–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</a:t>
            </a:r>
            <a:r>
              <a:rPr lang="en-US" sz="16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Writer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Can you find out information about your </a:t>
            </a:r>
            <a:r>
              <a:rPr lang="en-US" sz="1600" dirty="0" err="1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favourite</a:t>
            </a:r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minibeast</a:t>
            </a:r>
            <a:r>
              <a:rPr lang="en-US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?</a:t>
            </a:r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Write a fact file!</a:t>
            </a:r>
            <a:endParaRPr lang="en-US" sz="1400" dirty="0" smtClean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741" y="5032713"/>
            <a:ext cx="2852988" cy="16134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</a:t>
            </a:r>
            <a:r>
              <a:rPr lang="en-GB" sz="1600" u="sng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2 </a:t>
            </a:r>
            <a:r>
              <a:rPr lang="en-GB" sz="1600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–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a </a:t>
            </a:r>
            <a:r>
              <a:rPr lang="en-US" sz="16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Mathematician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Can you explore 2D and 3D shapes around your home? What can you find? Record them.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8499" y="4863199"/>
            <a:ext cx="2852988" cy="1772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</a:t>
            </a:r>
            <a:r>
              <a:rPr lang="en-GB" sz="1600" u="sng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3 </a:t>
            </a:r>
            <a:r>
              <a:rPr lang="en-GB" sz="1600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– </a:t>
            </a:r>
            <a:r>
              <a:rPr lang="en-US" sz="16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am </a:t>
            </a:r>
            <a:r>
              <a:rPr lang="en-US" sz="16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an Artist </a:t>
            </a:r>
            <a:endParaRPr lang="en-US" sz="1600" u="sng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Have a go at creating a 3D </a:t>
            </a:r>
            <a:r>
              <a:rPr lang="en-US" sz="1600" dirty="0" err="1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minibeast</a:t>
            </a:r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at home, you could use junk modelling, paint, clay. </a:t>
            </a:r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Be as creative as you can.</a:t>
            </a:r>
            <a:endParaRPr lang="en-US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GB" sz="1400" u="sng" dirty="0" smtClean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95635" y="1122380"/>
            <a:ext cx="2852987" cy="16296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Project 4- I am a Designer.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Can </a:t>
            </a:r>
            <a:r>
              <a:rPr lang="en-US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you design and create a mini beast hotel for your own garden?</a:t>
            </a:r>
          </a:p>
          <a:p>
            <a:r>
              <a:rPr lang="en-US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Bring in any pictures you have to show case your work.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6868" y="1326292"/>
            <a:ext cx="3210849" cy="1221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90" y="1345180"/>
            <a:ext cx="1139726" cy="1202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55" y="1352112"/>
            <a:ext cx="853261" cy="853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67" y="1839878"/>
            <a:ext cx="1193650" cy="7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Callout 9"/>
          <p:cNvSpPr/>
          <p:nvPr/>
        </p:nvSpPr>
        <p:spPr>
          <a:xfrm>
            <a:off x="454934" y="424610"/>
            <a:ext cx="1912889" cy="1314111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Where do mini beasts live?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 flipH="1">
            <a:off x="7740674" y="3586344"/>
            <a:ext cx="1912889" cy="1314111"/>
          </a:xfrm>
          <a:prstGeom prst="rightArrowCallou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Can you talk about different parts of a plant?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428759" y="3617466"/>
            <a:ext cx="1912889" cy="1314111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food does a mini beast eat?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 flipH="1">
            <a:off x="7752062" y="1921522"/>
            <a:ext cx="1912889" cy="1314111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happens if a plant doesn’t get what it needs?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 flipH="1">
            <a:off x="7752061" y="5251167"/>
            <a:ext cx="1912889" cy="1314111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Why do we have different plants?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428759" y="5388079"/>
            <a:ext cx="1912889" cy="1314111"/>
          </a:xfrm>
          <a:prstGeom prst="rightArrowCallou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How is a mini beast’s home different to where we live?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5598" y="2159856"/>
            <a:ext cx="4956020" cy="3080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1136" y="248541"/>
            <a:ext cx="46790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Key Questions</a:t>
            </a:r>
          </a:p>
        </p:txBody>
      </p:sp>
      <p:sp>
        <p:nvSpPr>
          <p:cNvPr id="2" name="AutoShape 2" descr="Image result for farm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36" y="2684733"/>
            <a:ext cx="2391250" cy="2349655"/>
          </a:xfrm>
          <a:prstGeom prst="rect">
            <a:avLst/>
          </a:prstGeom>
        </p:spPr>
      </p:pic>
      <p:sp>
        <p:nvSpPr>
          <p:cNvPr id="20" name="Right Arrow Callout 19"/>
          <p:cNvSpPr/>
          <p:nvPr/>
        </p:nvSpPr>
        <p:spPr>
          <a:xfrm flipH="1">
            <a:off x="7752060" y="287281"/>
            <a:ext cx="1912889" cy="1314111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do we need to grow a plant?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1" name="Right Arrow Callout 20"/>
          <p:cNvSpPr/>
          <p:nvPr/>
        </p:nvSpPr>
        <p:spPr>
          <a:xfrm>
            <a:off x="428760" y="2073922"/>
            <a:ext cx="1912889" cy="1314111"/>
          </a:xfrm>
          <a:prstGeom prst="rightArrowCallou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Have you seen any of these creatures before?</a:t>
            </a:r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AutoShape 2" descr="Image result for garden"/>
          <p:cNvSpPr>
            <a:spLocks noChangeAspect="1" noChangeArrowheads="1"/>
          </p:cNvSpPr>
          <p:nvPr/>
        </p:nvSpPr>
        <p:spPr bwMode="auto">
          <a:xfrm>
            <a:off x="63500" y="-136525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garden"/>
          <p:cNvSpPr>
            <a:spLocks noChangeAspect="1" noChangeArrowheads="1"/>
          </p:cNvSpPr>
          <p:nvPr/>
        </p:nvSpPr>
        <p:spPr bwMode="auto">
          <a:xfrm>
            <a:off x="215900" y="15875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886" y="2765503"/>
            <a:ext cx="2066289" cy="22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944539" y="781297"/>
            <a:ext cx="1433250" cy="300253"/>
          </a:xfrm>
          <a:prstGeom prst="rect">
            <a:avLst/>
          </a:prstGeom>
          <a:solidFill>
            <a:srgbClr val="C4CEDE"/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Fiction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73055" y="1367306"/>
            <a:ext cx="1673264" cy="456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Core Texts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135870" y="671787"/>
            <a:ext cx="1433390" cy="296606"/>
          </a:xfrm>
          <a:prstGeom prst="rect">
            <a:avLst/>
          </a:prstGeom>
          <a:solidFill>
            <a:srgbClr val="C4CEDE"/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625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Non-Fiction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78984" y="5488068"/>
            <a:ext cx="1433250" cy="300253"/>
          </a:xfrm>
          <a:prstGeom prst="rect">
            <a:avLst/>
          </a:prstGeom>
          <a:solidFill>
            <a:srgbClr val="C4CEDE"/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M</a:t>
            </a:r>
            <a:r>
              <a:rPr lang="en-GB" sz="1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ulti- media</a:t>
            </a:r>
            <a:endParaRPr lang="en-GB" sz="1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7503" y="63370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3258028" y="156519"/>
            <a:ext cx="297968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High Quality Texts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848" y="4860001"/>
            <a:ext cx="323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668099" y="4401862"/>
            <a:ext cx="1981629" cy="360529"/>
          </a:xfrm>
          <a:prstGeom prst="rect">
            <a:avLst/>
          </a:prstGeom>
          <a:solidFill>
            <a:srgbClr val="C4CEDE"/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Rhymes and Songs</a:t>
            </a:r>
            <a:endParaRPr lang="en-GB" sz="1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1" name="AutoShape 2" descr="Image result for books about spring"/>
          <p:cNvSpPr>
            <a:spLocks noChangeAspect="1" noChangeArrowheads="1"/>
          </p:cNvSpPr>
          <p:nvPr/>
        </p:nvSpPr>
        <p:spPr bwMode="auto">
          <a:xfrm>
            <a:off x="63500" y="-136525"/>
            <a:ext cx="2019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" descr="Image result for snail and the wha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8" y="2049634"/>
            <a:ext cx="1714097" cy="1292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0" y="1222855"/>
            <a:ext cx="1563562" cy="11141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32355" y="4736889"/>
            <a:ext cx="23093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Incy</a:t>
            </a:r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1600" dirty="0" err="1">
                <a:latin typeface="Sassoon Infant Rg" panose="02000503030000020003" pitchFamily="2" charset="0"/>
                <a:ea typeface="Sassoon Infant Rg" panose="02000503030000020003" pitchFamily="2" charset="0"/>
              </a:rPr>
              <a:t>W</a:t>
            </a:r>
            <a:r>
              <a:rPr lang="en-GB" sz="1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incy</a:t>
            </a:r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Spider</a:t>
            </a:r>
          </a:p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The ants go Marching</a:t>
            </a:r>
          </a:p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Little Miss </a:t>
            </a:r>
            <a:r>
              <a:rPr lang="en-GB" sz="1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Muffet</a:t>
            </a:r>
            <a:endParaRPr lang="en-GB" sz="16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Litter Bug </a:t>
            </a:r>
          </a:p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</a:p>
          <a:p>
            <a:pPr algn="ctr"/>
            <a:endParaRPr lang="en-GB" sz="16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8" t="7399" r="7845" b="7611"/>
          <a:stretch/>
        </p:blipFill>
        <p:spPr>
          <a:xfrm>
            <a:off x="8515082" y="4906166"/>
            <a:ext cx="1390918" cy="1995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85" y="5264136"/>
            <a:ext cx="2613068" cy="1527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2336" y="5906439"/>
            <a:ext cx="29311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Insect soundscape on YouTube</a:t>
            </a:r>
          </a:p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Using the class computers/I pads to find facts</a:t>
            </a:r>
          </a:p>
          <a:p>
            <a:pPr algn="ctr"/>
            <a:endParaRPr lang="en-GB" sz="16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0" y="1105907"/>
            <a:ext cx="1436318" cy="1436318"/>
          </a:xfrm>
          <a:prstGeom prst="rect">
            <a:avLst/>
          </a:prstGeom>
        </p:spPr>
      </p:pic>
      <p:pic>
        <p:nvPicPr>
          <p:cNvPr id="1026" name="Picture 2" descr="Jasper's Beanstalk: Amazon.co.uk: Nick Butterworth, Mick Inkpen:  9780340945117: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0" y="2457326"/>
            <a:ext cx="1190709" cy="13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ck and the Beanstalk (My First Fairy Tales): Amazon.co.uk: Alperin, Mara,  Chambers, Mark: 9781848957077: Boo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62" y="3429535"/>
            <a:ext cx="1458170" cy="16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 Plants A Sunflower: Amazon.co.uk: Petty, Kate, Scheffler, Axel:  9780333781081: 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29" y="2457326"/>
            <a:ext cx="1301959" cy="13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d About Minibeasts! - Books for Bu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3" y="3977945"/>
            <a:ext cx="1102822" cy="11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Crunching Munching Caterpillar Noisy Book: Amazon.co.uk: Sheridan Cain,  Jack Tickle: 8601405482426: Book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44" y="3951420"/>
            <a:ext cx="1041795" cy="11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scovery World Stage C: Minibeast Encyclopedia by | 9780435095062 |  Reviews, Description and More @ BetterWorldBooks.c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48" y="1105907"/>
            <a:ext cx="1158110" cy="14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sect Body Parts (Discovery World) by David Glover-101 | Shopee Thailand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20282" r="22605" b="6366"/>
          <a:stretch/>
        </p:blipFill>
        <p:spPr bwMode="auto">
          <a:xfrm>
            <a:off x="7384690" y="2695833"/>
            <a:ext cx="1265038" cy="1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227394"/>
            <a:ext cx="9906000" cy="63450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633" y="2324611"/>
            <a:ext cx="1487978" cy="1075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1. Write labels for the body parts of minibeasts.  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7928" y="5366349"/>
            <a:ext cx="1487978" cy="1325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2</a:t>
            </a:r>
            <a:r>
              <a:rPr lang="en-US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 Write a fact about minibeasts for a class information book.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4171" y="874906"/>
            <a:ext cx="1995451" cy="1075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3. Label parts of a flower.  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1644" y="4828702"/>
            <a:ext cx="1487978" cy="1075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4. Write a set of instructions on how to plant a bean.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7275" y="167082"/>
            <a:ext cx="1746426" cy="15149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*Queen’s Jubilee – write party invitations and cards to the Queen. 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477" y="167082"/>
            <a:ext cx="3322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Challenge Time</a:t>
            </a:r>
          </a:p>
        </p:txBody>
      </p:sp>
    </p:spTree>
    <p:extLst>
      <p:ext uri="{BB962C8B-B14F-4D97-AF65-F5344CB8AC3E}">
        <p14:creationId xmlns:p14="http://schemas.microsoft.com/office/powerpoint/2010/main" val="32013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D8D4E83-4623-9848-9E87-E744944D9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3171"/>
              </p:ext>
            </p:extLst>
          </p:nvPr>
        </p:nvGraphicFramePr>
        <p:xfrm>
          <a:off x="-1" y="1"/>
          <a:ext cx="9906001" cy="908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810">
                  <a:extLst>
                    <a:ext uri="{9D8B030D-6E8A-4147-A177-3AD203B41FA5}">
                      <a16:colId xmlns="" xmlns:a16="http://schemas.microsoft.com/office/drawing/2014/main" val="926219993"/>
                    </a:ext>
                  </a:extLst>
                </a:gridCol>
                <a:gridCol w="2513186">
                  <a:extLst>
                    <a:ext uri="{9D8B030D-6E8A-4147-A177-3AD203B41FA5}">
                      <a16:colId xmlns="" xmlns:a16="http://schemas.microsoft.com/office/drawing/2014/main" val="296701937"/>
                    </a:ext>
                  </a:extLst>
                </a:gridCol>
                <a:gridCol w="3241005">
                  <a:extLst>
                    <a:ext uri="{9D8B030D-6E8A-4147-A177-3AD203B41FA5}">
                      <a16:colId xmlns="" xmlns:a16="http://schemas.microsoft.com/office/drawing/2014/main" val="1684938026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5479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Topic Specific Vocabulary</a:t>
                      </a:r>
                    </a:p>
                  </a:txBody>
                  <a:tcPr marL="74295" marR="74295" marT="37149" marB="3714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lvl="0" algn="ctr"/>
                      <a:r>
                        <a:rPr lang="en-GB" sz="28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Exploring our environment- Growth </a:t>
                      </a:r>
                      <a:r>
                        <a:rPr lang="en-GB" sz="24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and</a:t>
                      </a:r>
                      <a:r>
                        <a:rPr lang="en-GB" sz="28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change.</a:t>
                      </a:r>
                      <a:endParaRPr lang="en-GB" sz="28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lvl="0" algn="ctr"/>
                      <a:endParaRPr lang="en-GB" sz="3200" dirty="0">
                        <a:solidFill>
                          <a:schemeClr val="tx1"/>
                        </a:solidFill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Sticky Knowledge</a:t>
                      </a:r>
                      <a:endParaRPr lang="en-GB" sz="20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lvl="0" algn="ctr"/>
                      <a:endParaRPr lang="en-GB" sz="16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extLst>
                  <a:ext uri="{0D108BD9-81ED-4DB2-BD59-A6C34878D82A}">
                    <a16:rowId xmlns="" xmlns:a16="http://schemas.microsoft.com/office/drawing/2014/main" val="2039802388"/>
                  </a:ext>
                </a:extLst>
              </a:tr>
              <a:tr h="52097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arachnid</a:t>
                      </a:r>
                      <a:endParaRPr lang="en-GB" sz="1600" b="1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A spider or a scorpion.</a:t>
                      </a:r>
                      <a:endParaRPr lang="en-GB" sz="14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vMerge="1">
                  <a:txBody>
                    <a:bodyPr/>
                    <a:lstStyle/>
                    <a:p>
                      <a:pPr lvl="0"/>
                      <a:endParaRPr lang="en-GB" sz="1100" dirty="0">
                        <a:latin typeface="Century Gothic" pitchFamily="34"/>
                      </a:endParaRPr>
                    </a:p>
                  </a:txBody>
                  <a:tcPr marT="45722" marB="45722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How plants grow and decay over time.</a:t>
                      </a:r>
                    </a:p>
                    <a:p>
                      <a:pPr algn="ctr"/>
                      <a:r>
                        <a:rPr lang="en-US" sz="2400" baseline="0" dirty="0" smtClean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What are the characteristics of the different minibeasts?</a:t>
                      </a:r>
                    </a:p>
                    <a:p>
                      <a:pPr algn="ctr"/>
                      <a:r>
                        <a:rPr lang="en-US" sz="2400" baseline="0" dirty="0" smtClean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How do seasons effect our environment?</a:t>
                      </a:r>
                    </a:p>
                    <a:p>
                      <a:pPr algn="ctr"/>
                      <a:endParaRPr lang="en-US" sz="2400" baseline="0" dirty="0">
                        <a:effectLst/>
                      </a:endParaRPr>
                    </a:p>
                  </a:txBody>
                  <a:tcPr marL="74295" marR="74295" marT="37149" marB="37149"/>
                </a:tc>
                <a:extLst>
                  <a:ext uri="{0D108BD9-81ED-4DB2-BD59-A6C34878D82A}">
                    <a16:rowId xmlns="" xmlns:a16="http://schemas.microsoft.com/office/drawing/2014/main" val="422972645"/>
                  </a:ext>
                </a:extLst>
              </a:tr>
              <a:tr h="52097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chrysalis</a:t>
                      </a:r>
                      <a:endParaRPr lang="en-GB" sz="1600" b="1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+mn-cs"/>
                        </a:rPr>
                        <a:t>the transformation from egg to caterpillar to chrysalis and, finally, adult.</a:t>
                      </a:r>
                      <a:endParaRPr lang="en-GB" sz="14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459689"/>
                  </a:ext>
                </a:extLst>
              </a:tr>
              <a:tr h="82686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bulb</a:t>
                      </a:r>
                      <a:endParaRPr lang="en-GB" sz="1600" b="1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The beginning</a:t>
                      </a:r>
                      <a:r>
                        <a:rPr lang="en-GB" sz="14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of a plant, it contains all of the flower and the stem.</a:t>
                      </a:r>
                      <a:endParaRPr lang="en-GB" sz="14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265590"/>
                  </a:ext>
                </a:extLst>
              </a:tr>
              <a:tr h="37109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nectar</a:t>
                      </a:r>
                      <a:endParaRPr lang="en-GB" sz="1600" b="1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A sugary fluid in</a:t>
                      </a:r>
                      <a:r>
                        <a:rPr lang="en-GB" sz="14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plants to encourage pollination.</a:t>
                      </a:r>
                      <a:endParaRPr lang="en-GB" sz="14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853008"/>
                  </a:ext>
                </a:extLst>
              </a:tr>
              <a:tr h="390351">
                <a:tc rowSpan="2"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pollen</a:t>
                      </a:r>
                      <a:endParaRPr lang="en-GB" sz="1600" b="1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rowSpan="2">
                  <a:txBody>
                    <a:bodyPr/>
                    <a:lstStyle/>
                    <a:p>
                      <a:r>
                        <a:rPr lang="en-GB" sz="140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A yellow</a:t>
                      </a:r>
                      <a:r>
                        <a:rPr lang="en-GB" sz="14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powder that pollenates other plants.</a:t>
                      </a:r>
                      <a:endParaRPr lang="en-GB" sz="14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7C5DA3"/>
                        </a:solidFill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2527982"/>
                  </a:ext>
                </a:extLst>
              </a:tr>
              <a:tr h="722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rgbClr val="7C5DA3"/>
                        </a:solidFill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rgbClr val="7C5DA3"/>
                        </a:solidFill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7C5DA3"/>
                          </a:solidFill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How to use gardening</a:t>
                      </a:r>
                      <a:r>
                        <a:rPr lang="en-GB" sz="1600" b="1" baseline="0" dirty="0" smtClean="0">
                          <a:solidFill>
                            <a:srgbClr val="7C5DA3"/>
                          </a:solidFill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equipment safely.</a:t>
                      </a:r>
                      <a:r>
                        <a:rPr lang="en-GB" sz="1600" b="1" dirty="0" smtClean="0">
                          <a:solidFill>
                            <a:srgbClr val="7C5DA3"/>
                          </a:solidFill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       How do plants grow?</a:t>
                      </a:r>
                      <a:endParaRPr lang="en-GB" sz="1600" b="1" dirty="0">
                        <a:solidFill>
                          <a:srgbClr val="7C5DA3"/>
                        </a:solidFill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4340723"/>
                  </a:ext>
                </a:extLst>
              </a:tr>
              <a:tr h="4687236">
                <a:tc gridSpan="2">
                  <a:txBody>
                    <a:bodyPr/>
                    <a:lstStyle/>
                    <a:p>
                      <a:endParaRPr lang="en-GB" sz="1600" b="1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  </a:t>
                      </a:r>
                    </a:p>
                    <a:p>
                      <a:pPr lvl="0" algn="ctr"/>
                      <a:endParaRPr lang="en-GB" sz="18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lvl="0" algn="ctr"/>
                      <a:endParaRPr lang="en-GB" sz="18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lvl="0" algn="ctr"/>
                      <a:endParaRPr lang="en-GB" sz="1100" dirty="0"/>
                    </a:p>
                    <a:p>
                      <a:pPr lvl="0" algn="ctr"/>
                      <a:endParaRPr lang="en-GB" sz="1100" dirty="0"/>
                    </a:p>
                    <a:p>
                      <a:pPr lvl="0" algn="ctr"/>
                      <a:endParaRPr lang="en-GB" sz="1100" dirty="0"/>
                    </a:p>
                    <a:p>
                      <a:pPr lvl="0" algn="ctr"/>
                      <a:endParaRPr lang="en-GB" sz="1100" dirty="0"/>
                    </a:p>
                    <a:p>
                      <a:pPr lvl="0" algn="ctr"/>
                      <a:endParaRPr lang="en-GB" sz="1100" dirty="0"/>
                    </a:p>
                    <a:p>
                      <a:pPr lvl="0" algn="ctr"/>
                      <a:endParaRPr lang="en-GB" sz="1100" dirty="0"/>
                    </a:p>
                    <a:p>
                      <a:pPr lvl="0" algn="ctr"/>
                      <a:endParaRPr lang="en-GB" sz="1050" dirty="0"/>
                    </a:p>
                    <a:p>
                      <a:pPr lvl="0" algn="l"/>
                      <a:endParaRPr lang="en-GB" sz="1100" dirty="0"/>
                    </a:p>
                    <a:p>
                      <a:pPr lvl="0" algn="l"/>
                      <a:endParaRPr lang="en-GB" sz="1050" b="1" dirty="0">
                        <a:solidFill>
                          <a:schemeClr val="tx1"/>
                        </a:solidFill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74295" marR="74295" marT="37149" marB="37149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aseline="0" dirty="0" smtClean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</a:t>
                      </a:r>
                      <a:endParaRPr lang="en-GB" sz="14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000" baseline="0" dirty="0"/>
                    </a:p>
                  </a:txBody>
                  <a:tcPr marL="74295" marR="74295" marT="37149" marB="37149"/>
                </a:tc>
                <a:extLst>
                  <a:ext uri="{0D108BD9-81ED-4DB2-BD59-A6C34878D82A}">
                    <a16:rowId xmlns="" xmlns:a16="http://schemas.microsoft.com/office/drawing/2014/main" val="226164850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59BB021-AACD-7A4B-A79B-BF58C6101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59874"/>
              </p:ext>
            </p:extLst>
          </p:nvPr>
        </p:nvGraphicFramePr>
        <p:xfrm>
          <a:off x="-1" y="4637314"/>
          <a:ext cx="691377" cy="2220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1377">
                  <a:extLst>
                    <a:ext uri="{9D8B030D-6E8A-4147-A177-3AD203B41FA5}">
                      <a16:colId xmlns="" xmlns:a16="http://schemas.microsoft.com/office/drawing/2014/main" val="3645124841"/>
                    </a:ext>
                  </a:extLst>
                </a:gridCol>
              </a:tblGrid>
              <a:tr h="2220686">
                <a:tc>
                  <a:txBody>
                    <a:bodyPr/>
                    <a:lstStyle/>
                    <a:p>
                      <a:endParaRPr lang="en-US" sz="14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endParaRPr lang="en-US" sz="14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endParaRPr lang="en-US" sz="14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endParaRPr lang="en-US" sz="14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endParaRPr lang="en-US" sz="1400" dirty="0" smtClean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  <a:p>
                      <a:endParaRPr lang="en-US" sz="14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0466569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947994" y="1440112"/>
            <a:ext cx="2669061" cy="1491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0" y="4745352"/>
            <a:ext cx="2558400" cy="33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03" y="1727858"/>
            <a:ext cx="2010009" cy="1181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79" y="4745352"/>
            <a:ext cx="252309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84" t="65561" r="118961" b="-65561"/>
          <a:stretch/>
        </p:blipFill>
        <p:spPr>
          <a:xfrm>
            <a:off x="423747" y="4226544"/>
            <a:ext cx="2464419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r="11378"/>
          <a:stretch/>
        </p:blipFill>
        <p:spPr>
          <a:xfrm>
            <a:off x="563358" y="4745352"/>
            <a:ext cx="259823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0294" y="1728729"/>
            <a:ext cx="6138104" cy="345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>
                <a:latin typeface="Sassoon Infant Rg" panose="02000503030000020003" pitchFamily="2" charset="0"/>
                <a:ea typeface="Sassoon Infant Rg" panose="02000503030000020003" pitchFamily="2" charset="0"/>
              </a:rPr>
              <a:t>be interested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0432" y="2619829"/>
            <a:ext cx="2940190" cy="1358671"/>
          </a:xfrm>
          <a:prstGeom prst="rect">
            <a:avLst/>
          </a:prstGeom>
          <a:solidFill>
            <a:schemeClr val="accent1">
              <a:lumMod val="60000"/>
              <a:lumOff val="40000"/>
              <a:alpha val="87843"/>
            </a:schemeClr>
          </a:solidFill>
          <a:ln w="28575">
            <a:solidFill>
              <a:srgbClr val="00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Audience and Purpose</a:t>
            </a:r>
            <a:r>
              <a:rPr lang="en-GB" b="1" u="sng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: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Research about the farm, writing captions and making a class book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209560" y="2624354"/>
            <a:ext cx="254102" cy="173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6758" y="4060986"/>
            <a:ext cx="312408" cy="155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020527" y="1209653"/>
            <a:ext cx="48967" cy="364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768142" y="5299059"/>
            <a:ext cx="100656" cy="2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90038" y="52032"/>
            <a:ext cx="18080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Writing Features </a:t>
            </a:r>
            <a:endParaRPr lang="en-GB" b="1" u="sng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567419" y="3427090"/>
            <a:ext cx="269397" cy="215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54288" y="4120442"/>
            <a:ext cx="226156" cy="170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19593" y="509256"/>
            <a:ext cx="3471621" cy="64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Write short sentences with words with known letter-sound correspondences using a capital letter and full stop. </a:t>
            </a:r>
            <a:endParaRPr lang="en-GB" sz="1200" dirty="0"/>
          </a:p>
        </p:txBody>
      </p:sp>
      <p:sp>
        <p:nvSpPr>
          <p:cNvPr id="68" name="Rectangle 67"/>
          <p:cNvSpPr/>
          <p:nvPr/>
        </p:nvSpPr>
        <p:spPr>
          <a:xfrm>
            <a:off x="4432515" y="5761202"/>
            <a:ext cx="4451841" cy="850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Write simple phrases and sentences that can be read by others. </a:t>
            </a:r>
            <a:endParaRPr lang="en-GB" sz="1200" dirty="0"/>
          </a:p>
        </p:txBody>
      </p:sp>
      <p:sp>
        <p:nvSpPr>
          <p:cNvPr id="70" name="Rectangle 69"/>
          <p:cNvSpPr/>
          <p:nvPr/>
        </p:nvSpPr>
        <p:spPr>
          <a:xfrm>
            <a:off x="190038" y="1725668"/>
            <a:ext cx="1334044" cy="2551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To re-read what they have written to check that it makes sense.</a:t>
            </a:r>
            <a:endParaRPr lang="en-GB" sz="1200" dirty="0"/>
          </a:p>
        </p:txBody>
      </p:sp>
      <p:sp>
        <p:nvSpPr>
          <p:cNvPr id="71" name="Rectangle 70"/>
          <p:cNvSpPr/>
          <p:nvPr/>
        </p:nvSpPr>
        <p:spPr>
          <a:xfrm>
            <a:off x="2079030" y="1788686"/>
            <a:ext cx="2661874" cy="759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Spell words by identifying the sounds and then writing the sound with letter/s</a:t>
            </a:r>
            <a:endParaRPr lang="en-GB" sz="1200" dirty="0"/>
          </a:p>
        </p:txBody>
      </p:sp>
      <p:sp>
        <p:nvSpPr>
          <p:cNvPr id="72" name="Rectangle 71"/>
          <p:cNvSpPr/>
          <p:nvPr/>
        </p:nvSpPr>
        <p:spPr>
          <a:xfrm>
            <a:off x="2079030" y="4386900"/>
            <a:ext cx="2661874" cy="547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Form lower case and capital letters correctly</a:t>
            </a:r>
            <a:endParaRPr lang="en-GB" sz="1200" dirty="0"/>
          </a:p>
        </p:txBody>
      </p:sp>
      <p:sp>
        <p:nvSpPr>
          <p:cNvPr id="74" name="Rectangle 73"/>
          <p:cNvSpPr/>
          <p:nvPr/>
        </p:nvSpPr>
        <p:spPr>
          <a:xfrm>
            <a:off x="6467171" y="4364933"/>
            <a:ext cx="1427924" cy="547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Write some letters accurately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0009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1453" y="1155468"/>
            <a:ext cx="3010902" cy="1101575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. Labelling different parts of a mini beast.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2902" y="2065876"/>
            <a:ext cx="2940190" cy="2152997"/>
          </a:xfrm>
          <a:prstGeom prst="rect">
            <a:avLst/>
          </a:prstGeom>
          <a:solidFill>
            <a:schemeClr val="accent1">
              <a:lumMod val="60000"/>
              <a:lumOff val="40000"/>
              <a:alpha val="87843"/>
            </a:schemeClr>
          </a:solidFill>
          <a:ln w="28575">
            <a:solidFill>
              <a:srgbClr val="00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Summer 1 term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In English, we will be </a:t>
            </a:r>
            <a:r>
              <a:rPr lang="en-GB" sz="28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writing…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endParaRPr lang="en-GB" sz="2800" b="1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53" y="4218873"/>
            <a:ext cx="3010902" cy="1101575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2. Write a fact file about minibeasts for a class information book.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21073" y="1155467"/>
            <a:ext cx="3010902" cy="1101575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3. Label the parts of a flower.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1073" y="4218873"/>
            <a:ext cx="3010902" cy="1101575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4. Write a set of instructions on how to plant a bean.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8253" y="97769"/>
            <a:ext cx="2041725" cy="1057699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What’s outside our classroom window?</a:t>
            </a:r>
            <a:endParaRPr lang="en-GB" sz="2000" b="1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9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6354" y="969858"/>
            <a:ext cx="2691812" cy="1365270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Make a… 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270" y="5074101"/>
            <a:ext cx="2691813" cy="129172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Design a … 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270" y="2984311"/>
            <a:ext cx="2691813" cy="129172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Build a… 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21475" y="2984311"/>
            <a:ext cx="2734888" cy="129172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Construct a… 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4726" y="976936"/>
            <a:ext cx="2668386" cy="1365270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Sketch a… 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8048" y="4987678"/>
            <a:ext cx="2691813" cy="129172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Plan a…  </a:t>
            </a:r>
            <a:endParaRPr lang="en-GB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5619" y="330605"/>
            <a:ext cx="33309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We are creative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75619" y="2380123"/>
            <a:ext cx="3147844" cy="2607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" name="AutoShape 4" descr="Image result for farm animals arts and craft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6" y="3058658"/>
            <a:ext cx="1268726" cy="1143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67" y="3272260"/>
            <a:ext cx="1450056" cy="1530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8731" y="2523757"/>
            <a:ext cx="292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What’s outside our classroom window?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64" y="2984311"/>
            <a:ext cx="1181797" cy="1181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01" y="1173397"/>
            <a:ext cx="1653660" cy="972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27" y="1235340"/>
            <a:ext cx="1704975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16" y="5074101"/>
            <a:ext cx="1500629" cy="1123889"/>
          </a:xfrm>
          <a:prstGeom prst="rect">
            <a:avLst/>
          </a:prstGeom>
        </p:spPr>
      </p:pic>
      <p:pic>
        <p:nvPicPr>
          <p:cNvPr id="1026" name="Picture 2" descr="Imperial State Crown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4" y="5149886"/>
            <a:ext cx="1016058" cy="11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270" y="6365827"/>
            <a:ext cx="269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Queen’s Jubilee</a:t>
            </a:r>
            <a:endParaRPr lang="en-GB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7168" y="1133045"/>
            <a:ext cx="2820753" cy="1183017"/>
          </a:xfrm>
          <a:prstGeom prst="rect">
            <a:avLst/>
          </a:prstGeom>
          <a:solidFill>
            <a:srgbClr val="FF9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Wow 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Event/Hook</a:t>
            </a:r>
          </a:p>
          <a:p>
            <a:r>
              <a:rPr lang="en-GB" sz="12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Minibeast</a:t>
            </a:r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hunt and welly walk!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12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opic Outcome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 smtClean="0">
                <a:solidFill>
                  <a:srgbClr val="0070C0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For children to explore the outdoors.</a:t>
            </a:r>
          </a:p>
          <a:p>
            <a:r>
              <a:rPr lang="en-GB" sz="1200" dirty="0" smtClean="0">
                <a:solidFill>
                  <a:srgbClr val="0070C0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For the children to be involved in the development of out outdoor learning area.</a:t>
            </a:r>
            <a:endParaRPr lang="en-GB" sz="1200" dirty="0">
              <a:solidFill>
                <a:srgbClr val="0070C0"/>
              </a:solidFill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1173" y="2442843"/>
            <a:ext cx="2837521" cy="1177362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1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Readers we will: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Enjoy a wide range of books.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Hunt for common words in books.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Talk about what we have read.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Read sentences with fluency.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Read facts from non fiction books.</a:t>
            </a:r>
          </a:p>
          <a:p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83039" y="261947"/>
            <a:ext cx="2810745" cy="4696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/>
            <a:r>
              <a:rPr lang="en-GB" sz="11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Reception: What’s outside our classroom window</a:t>
            </a:r>
            <a:r>
              <a:rPr lang="en-GB" sz="1600" b="1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?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: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884" y="61573"/>
            <a:ext cx="2584847" cy="9622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Dear Parents and carers,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1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Here is our topic for this half term. Please also see the Creative Homework sheet for ideas about supporting your child’s Learning Journey. Have Fun</a:t>
            </a:r>
            <a:r>
              <a:rPr lang="en-GB" sz="12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!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7" y="3751000"/>
            <a:ext cx="2841527" cy="1450989"/>
          </a:xfrm>
          <a:prstGeom prst="rect">
            <a:avLst/>
          </a:prstGeom>
          <a:solidFill>
            <a:srgbClr val="FF7C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</a:t>
            </a:r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Authors we will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Write labels and captions.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Segment sounds for writing simple and more difficult words.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Write a sentence with finger spaces, capital letters and full stops.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Begin to write stories.</a:t>
            </a:r>
          </a:p>
          <a:p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7167" y="5347486"/>
            <a:ext cx="2858294" cy="1326113"/>
          </a:xfrm>
          <a:prstGeom prst="rect">
            <a:avLst/>
          </a:prstGeom>
          <a:solidFill>
            <a:srgbClr val="00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Scientists we will: </a:t>
            </a:r>
            <a:endParaRPr lang="en-GB" sz="1200" b="1" u="sng" dirty="0" smtClean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Make observations of animals and plants, observations of change and explain why some things occur.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Discuss and record our observations and make scientific predictions.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309796" y="2472246"/>
            <a:ext cx="3494472" cy="1776366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researchers we will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Find out facts about mini beasts. 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Discover where animals live.</a:t>
            </a:r>
          </a:p>
          <a:p>
            <a:r>
              <a:rPr lang="en-US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</a:t>
            </a:r>
            <a:r>
              <a:rPr lang="en-US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 computer expert we will</a:t>
            </a:r>
            <a:r>
              <a:rPr lang="en-US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Use and interact with age appropriate computer software.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Understand that a range of technology is used in places such as home and school.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309796" y="4357816"/>
            <a:ext cx="3503948" cy="989670"/>
          </a:xfrm>
          <a:prstGeom prst="rect">
            <a:avLst/>
          </a:prstGeom>
          <a:solidFill>
            <a:srgbClr val="66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Artists/Designers we will: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Design and create our own pieces of art work to share with our friends.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Learn the skill of sketching.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To review and improve our art work.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335444" y="5456690"/>
            <a:ext cx="3494485" cy="1326113"/>
          </a:xfrm>
          <a:prstGeom prst="rect">
            <a:avLst/>
          </a:prstGeom>
          <a:solidFill>
            <a:srgbClr val="9B90D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Mathematicians </a:t>
            </a:r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we will :</a:t>
            </a:r>
            <a:endParaRPr lang="en-GB" sz="1200" b="1" u="sng" dirty="0" smtClean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Count reliably with numbers from 1-20 and beyond.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Learn about doubling and halving.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Use the ‘part </a:t>
            </a:r>
            <a:r>
              <a:rPr lang="en-GB" sz="1200" dirty="0" err="1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part</a:t>
            </a:r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whole’ model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Talk about size, weight, capacity, position, distance, time and money.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Explore number bonds and tens frames.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056720" y="913335"/>
            <a:ext cx="2631024" cy="1095555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Children’s ideas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Build our very own mini beast hotel!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Design and create a planting area to maintain throughout the year.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966859" y="2186049"/>
            <a:ext cx="2810745" cy="963827"/>
          </a:xfrm>
          <a:prstGeom prst="rect">
            <a:avLst/>
          </a:prstGeom>
          <a:solidFill>
            <a:srgbClr val="FF9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Musicians we will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Learn new songs about minibeasts.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Make up our own songs.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Learn about the dynamic and tempo in music.</a:t>
            </a:r>
          </a:p>
          <a:p>
            <a:endParaRPr lang="en-GB" sz="1200" u="sng" dirty="0" smtClean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934505" y="3327035"/>
            <a:ext cx="2843099" cy="1378407"/>
          </a:xfrm>
          <a:prstGeom prst="rect">
            <a:avLst/>
          </a:prstGeom>
          <a:solidFill>
            <a:srgbClr val="D1FFD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</a:t>
            </a:r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PE superstars we </a:t>
            </a:r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will: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Handle equipment and tools effectively and with increasing control.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Move confidently in a range of ways, safely negotiating space.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Understand how to keep safe and healthy.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950683" y="4882601"/>
            <a:ext cx="2875455" cy="8245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Citizens we will: 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Learn how to care for living things.</a:t>
            </a:r>
          </a:p>
          <a:p>
            <a:r>
              <a:rPr lang="en-GB" sz="12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Work together, listen to each other and build on each other’s ideas.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09797" y="82840"/>
            <a:ext cx="3494472" cy="2275324"/>
            <a:chOff x="3992212" y="1379855"/>
            <a:chExt cx="4300888" cy="1586866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992212" y="1379855"/>
              <a:ext cx="4300888" cy="15868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37148" rIns="74295" bIns="37148" anchor="t" anchorCtr="0">
              <a:noAutofit/>
            </a:bodyPr>
            <a:lstStyle/>
            <a:p>
              <a:r>
                <a:rPr lang="en-GB" sz="1200" b="1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GB" sz="1200" dirty="0">
                  <a:latin typeface="Sassoon Infant Rg" panose="02000503030000020003" pitchFamily="2" charset="0"/>
                  <a:ea typeface="Sassoon Infant Rg" panose="02000503030000020003" pitchFamily="2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3858" y="2089428"/>
              <a:ext cx="4289241" cy="40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  <a:p>
              <a:pPr algn="ctr"/>
              <a:endParaRPr lang="en-GB" sz="16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67223" y="286658"/>
            <a:ext cx="339855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Sharing our learning</a:t>
            </a:r>
          </a:p>
          <a:p>
            <a:pPr algn="ctr"/>
            <a:endParaRPr lang="en-US" sz="28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28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28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1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What’s outside our classroom window?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90" y="822442"/>
            <a:ext cx="1114494" cy="9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1086</Words>
  <Application>Microsoft Office PowerPoint</Application>
  <PresentationFormat>A4 Paper (210x297 mm)</PresentationFormat>
  <Paragraphs>207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Sassoon Infant Rg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Lowe</dc:creator>
  <cp:lastModifiedBy>Rebecca Carter</cp:lastModifiedBy>
  <cp:revision>450</cp:revision>
  <cp:lastPrinted>2020-03-11T15:00:15Z</cp:lastPrinted>
  <dcterms:created xsi:type="dcterms:W3CDTF">2019-03-01T12:41:47Z</dcterms:created>
  <dcterms:modified xsi:type="dcterms:W3CDTF">2022-04-06T15:40:41Z</dcterms:modified>
</cp:coreProperties>
</file>