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448E9-1BE5-45EE-ABAA-A1E561BE7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2B8F49-BAAA-451D-A328-328A2606D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FD47F-440D-4E7D-B3DC-4BA02F09D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10F4C-3685-44B9-AB9A-F40AC8ED0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89BB9-1FC6-493D-940A-BC0890D1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71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5BAAC-668C-4BC6-A481-A9C340D48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4A2727-39B5-44E4-A095-2203A7D98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70F37-03BD-4574-A6CE-C3BB8CD1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09451-2C33-49D0-9635-E299891C7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9AA76-F83D-4FDE-A960-A0DE4386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27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18E7EC-1F81-40EE-B99F-B71761CBA2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46BE04-2185-4A21-8DCC-10D90D7E5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859B6-5E74-4E95-AF8D-3D6AE1836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EDF1E-6352-4D5F-9748-BDEF00FCA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2DE8F-DCD9-4F4B-9B2F-AA57E153F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45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AAD8B-F436-4F4C-A386-01BDC7CE1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B8F07-1A1B-4E13-A5C5-4371F3B38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08D54-BF1D-4B7A-9A86-7BAE2648A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E13E6-10E8-4526-895D-CB6A5081E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222EA-B55D-4DB7-95A0-04527EF1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69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E4450-D712-4A24-A089-749F32C42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00780-A720-4BF1-8AA8-72E1689E8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6457D-25B6-4100-8F77-91F966D97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30F29-25B0-4C3F-AADB-255909C75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67163-D007-4557-84FF-E746EFCA3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7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42693-192B-42A4-AC04-AFAABFA09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0EE19-9D26-4317-B4E1-7AA682C9CF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D1E0A-EDDE-4AA9-9E2C-5DE4F8305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D200BD-77C6-44E0-B94B-F73F10586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A0C86-5A41-47A8-B18F-FAE7679A5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07D56-8155-4741-8AC6-8CF8FE5DF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54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E673B-5913-4B2C-A034-E61FE78E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6DD5B-AA0B-4B30-B64B-5423FE0DA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B0DC9C-ED2F-4768-A551-B4A96D811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02E4D6-30AA-4BB6-96CC-195005091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DBFD63-0535-4083-A983-9486F5A9FA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76FD54-826B-40D5-A089-067F71742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AD0654-BE4A-43BF-B139-CE5249FE9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5B2422-3560-48C0-B095-C1E831F1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98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76F7E-6D26-49AA-AB52-20234D066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580201-BC02-4194-AD49-DB1212505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E738F6-E27B-4E86-AF15-E7F302460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36990F-1182-4984-93A2-22CF3E206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0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98D70D-671C-4C2E-9755-DDE759B0A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4C0E9F-1403-4E75-B568-A80E6E73B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165CCD-B00D-4BDC-A86F-9B4ACAF3F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34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3A0DC-24D1-4BEB-9D11-A9A08BB84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6CE06-9870-46D6-BC06-2A811CD21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17E82-8DD2-47A6-84C9-AFD44BD8A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65BCA6-E747-40A5-8EDF-19993F90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E9FCF-A5E9-4E7D-92EA-8FFCEF44C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A9D50F-E8C0-43D6-BBAF-B831BE40D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82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F9377-2990-45F9-A5DA-12B5BE0D0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7722B7-A20E-4422-AADE-0E590119E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1A064-60D4-47D3-A2C7-865F1511A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0ACCF-CEB4-49F5-9EC0-FC5EBB52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134132-FC04-4EED-A9B7-D3B72E24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A9F50A-CA81-405C-A22C-9ED905F7D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45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FFBD4F-6D34-42C2-A5EB-CE661CF3A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4A2684-7980-4883-B3D3-7E44AC31A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6F4DD-A65E-4574-A0A1-A3166A063C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2F658-8ECB-4E66-A1AD-F2B8377E0A4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C16AB-AEF4-484F-89D6-0D27D060B3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01FE6-1078-4D57-8989-CEE8946AE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B1165-33DF-48CC-B314-9C5465998D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041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activelearnprimary.co.uk/app/plans/powermaths/unit/66446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about:bla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93380" y="1235954"/>
            <a:ext cx="2934686" cy="1367683"/>
          </a:xfrm>
          <a:prstGeom prst="rect">
            <a:avLst/>
          </a:prstGeom>
          <a:solidFill>
            <a:srgbClr val="FF9B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spAutoFit/>
          </a:bodyPr>
          <a:lstStyle/>
          <a:p>
            <a:r>
              <a:rPr lang="en-GB" sz="12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Wow Event/Hook </a:t>
            </a:r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Rubbish tipped all over our classes! </a:t>
            </a:r>
          </a:p>
          <a:p>
            <a:r>
              <a:rPr lang="en-GB" sz="1200" b="1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T</a:t>
            </a:r>
            <a:r>
              <a:rPr lang="en-GB" sz="12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opic Outcome </a:t>
            </a:r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 To understand recycling. 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Persuasive writing. To create an advert or a leaflet to promote the new forest. To make comparisons between the Tin Forest and real rainforests.</a:t>
            </a:r>
            <a:endParaRPr lang="en-GB" sz="1200" dirty="0">
              <a:solidFill>
                <a:srgbClr val="0070C0"/>
              </a:solidFill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296958" y="2702158"/>
            <a:ext cx="2931109" cy="1546582"/>
          </a:xfrm>
          <a:prstGeom prst="rect">
            <a:avLst/>
          </a:prstGeom>
          <a:solidFill>
            <a:srgbClr val="92D05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r>
              <a:rPr lang="en-GB" sz="11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As Readers:</a:t>
            </a:r>
            <a:endParaRPr lang="en-GB" sz="1100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read common suffixes. I can become familiar with and retell stories in the right order. I can read and re-read phonic appropriate books. I know the difference between poetry and narrative. I can use  inference about characters feelings and thoughts.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254869" y="297966"/>
            <a:ext cx="2385972" cy="333559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pPr algn="ctr"/>
            <a:r>
              <a:rPr lang="en-GB" sz="1600" b="1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Year group 2. Term Sum1 </a:t>
            </a:r>
            <a:endParaRPr lang="en-GB" sz="1600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476497" y="118811"/>
            <a:ext cx="2584847" cy="1024082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r>
              <a:rPr lang="en-GB" sz="1100" b="1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Dear Parents and carers,</a:t>
            </a:r>
            <a:endParaRPr lang="en-GB" sz="1100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  <a:p>
            <a:r>
              <a:rPr lang="en-GB" sz="1100" b="1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Here is our topic for this half term. Please also see the Creative Homework sheet for ideas about supporting your child’s Learning Journey. Have Fun</a:t>
            </a:r>
            <a:r>
              <a:rPr lang="en-GB" sz="1200" b="1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!</a:t>
            </a:r>
            <a:endParaRPr lang="en-GB" sz="1200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035769" y="2167857"/>
            <a:ext cx="2917185" cy="1705665"/>
          </a:xfrm>
          <a:prstGeom prst="rect">
            <a:avLst/>
          </a:prstGeom>
          <a:solidFill>
            <a:srgbClr val="FF7C8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r>
              <a:rPr lang="en-GB" sz="12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As Authors: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spell using common suffixes. I can use appropriate size, letters and spaces. I can develop stamina for writing. I can write for different purposes, diary entry, persuasive writing. I can write narratives about personal experiences and those of others. I can use past and present tense correctly. I can use apostrophes for contracted words. 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293666" y="4387495"/>
            <a:ext cx="2934408" cy="2301540"/>
          </a:xfrm>
          <a:prstGeom prst="rect">
            <a:avLst/>
          </a:prstGeom>
          <a:solidFill>
            <a:srgbClr val="00CC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r>
              <a:rPr lang="en-GB" sz="12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As </a:t>
            </a:r>
            <a:r>
              <a:rPr lang="en-GB" sz="1200" b="1" u="sng" dirty="0" err="1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Scientists:</a:t>
            </a:r>
            <a:r>
              <a:rPr lang="en-GB" sz="1200" dirty="0" err="1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</a:t>
            </a:r>
            <a:endParaRPr lang="en-GB" sz="1200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</a:t>
            </a:r>
            <a:r>
              <a:rPr lang="en-GB" sz="1200" dirty="0" err="1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idenbtify</a:t>
            </a:r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 and compare the suitability of a variety of everyday materials including wood, metal, [plastic, glass, brick, rock, paper and cardboard for particular uses.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find out how some materials can be changed by squashing, blending, twisting and stretching. </a:t>
            </a:r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I can ask simple questions and understand they can be answered in different ways. To gather and record data to help answer questions using secondary sources. </a:t>
            </a:r>
          </a:p>
          <a:p>
            <a:endParaRPr lang="en-GB" sz="900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4328067" y="2119354"/>
            <a:ext cx="3630693" cy="1895796"/>
          </a:xfrm>
          <a:prstGeom prst="rect">
            <a:avLst/>
          </a:prstGeom>
          <a:solidFill>
            <a:srgbClr val="FFFFCC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r>
              <a:rPr lang="en-GB" sz="12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As researchers: </a:t>
            </a:r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use the internet to research the Queen, buildings, structures to find related images, make comparisons and present my finds.</a:t>
            </a:r>
            <a:endParaRPr lang="en-GB" sz="1200" b="1" u="sng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  <a:p>
            <a:r>
              <a:rPr lang="en-US" sz="12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As a computer expert</a:t>
            </a:r>
            <a:r>
              <a:rPr lang="en-US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: I can use technology purposefully to create, </a:t>
            </a:r>
            <a:r>
              <a:rPr lang="en-US" sz="1200" dirty="0" err="1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organise</a:t>
            </a:r>
            <a:r>
              <a:rPr lang="en-US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, store, manipulate and retrieve digital content. I can draw a forest and </a:t>
            </a:r>
            <a:r>
              <a:rPr lang="en-US" sz="1200" dirty="0" err="1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programme</a:t>
            </a:r>
            <a:r>
              <a:rPr lang="en-US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 the </a:t>
            </a:r>
            <a:r>
              <a:rPr lang="en-US" sz="1200" dirty="0" err="1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Beebots</a:t>
            </a:r>
            <a:r>
              <a:rPr lang="en-US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. I can use relevant </a:t>
            </a:r>
            <a:r>
              <a:rPr lang="en-US" sz="1200" dirty="0" err="1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programmes</a:t>
            </a:r>
            <a:r>
              <a:rPr lang="en-US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 and apps to create a picture using paint, sketch a song, and label/write a comment. I can use a keyboard, spacebar, enter, backspace, return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4296694" y="4094790"/>
            <a:ext cx="3630694" cy="1198738"/>
          </a:xfrm>
          <a:prstGeom prst="rect">
            <a:avLst/>
          </a:prstGeom>
          <a:solidFill>
            <a:srgbClr val="66FF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r>
              <a:rPr lang="en-GB" sz="12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As Artists/Designers:</a:t>
            </a:r>
            <a:endParaRPr lang="en-GB" sz="1200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design purposeful, functional and appealing products.  I can evaluate existing products and own ideas- musical instruments. I can generate, model and communicate ideas. Use a range of tools and materials to complete practical tasks.  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4308188" y="5372133"/>
            <a:ext cx="3619200" cy="607736"/>
          </a:xfrm>
          <a:prstGeom prst="rect">
            <a:avLst/>
          </a:prstGeom>
          <a:solidFill>
            <a:srgbClr val="9B90DC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r>
              <a:rPr lang="en-GB" sz="11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As </a:t>
            </a:r>
            <a:r>
              <a:rPr lang="en-GB" sz="1100" b="1" u="sng" dirty="0" err="1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Mathematians</a:t>
            </a:r>
            <a:r>
              <a:rPr lang="en-GB" sz="11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 –</a:t>
            </a:r>
            <a:r>
              <a:rPr lang="en-GB" sz="1100" b="1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11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create, select and combine sounds using the inter-related dimension of pulse/beat, rhythm and pitch</a:t>
            </a:r>
            <a:endParaRPr lang="en-GB" sz="1100" b="1" dirty="0">
              <a:latin typeface="Sassoon Infant Rg" panose="02000503030000020003" pitchFamily="2" charset="0"/>
              <a:ea typeface="Sassoon Infant Rg" panose="02000503030000020003" pitchFamily="2" charset="0"/>
              <a:hlinkClick r:id="rId2" tooltip="Click to open unit"/>
            </a:endParaRP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8026305" y="708113"/>
            <a:ext cx="2926656" cy="1383154"/>
          </a:xfrm>
          <a:prstGeom prst="rect">
            <a:avLst/>
          </a:prstGeom>
          <a:solidFill>
            <a:srgbClr val="CC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r>
              <a:rPr lang="en-GB" sz="12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Children’s ideas:</a:t>
            </a:r>
            <a:endParaRPr lang="en-GB" sz="1200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  <a:p>
            <a:pPr marL="73263" indent="-73263"/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To duplicate pictures from the Tin Forest book </a:t>
            </a:r>
          </a:p>
          <a:p>
            <a:pPr marL="73263" indent="-73263"/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To make a tin forest. </a:t>
            </a:r>
          </a:p>
          <a:p>
            <a:pPr marL="73263" indent="-73263"/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To find out about a sloth?</a:t>
            </a:r>
          </a:p>
          <a:p>
            <a:pPr marL="73263" indent="-73263"/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To find facts about the jungle.</a:t>
            </a:r>
          </a:p>
          <a:p>
            <a:pPr marL="73263" indent="-73263"/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To draw and paint animals found in a forest.</a:t>
            </a:r>
          </a:p>
        </p:txBody>
      </p:sp>
      <p:sp>
        <p:nvSpPr>
          <p:cNvPr id="16" name="Text Box 21"/>
          <p:cNvSpPr txBox="1">
            <a:spLocks noChangeArrowheads="1"/>
          </p:cNvSpPr>
          <p:nvPr/>
        </p:nvSpPr>
        <p:spPr bwMode="auto">
          <a:xfrm>
            <a:off x="4307110" y="6020668"/>
            <a:ext cx="3640157" cy="638316"/>
          </a:xfrm>
          <a:prstGeom prst="rect">
            <a:avLst/>
          </a:prstGeom>
          <a:solidFill>
            <a:srgbClr val="FF9B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r>
              <a:rPr lang="en-GB" sz="12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As Musicians: </a:t>
            </a:r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play tuned and untuned instruments. Listen and understand live and recorded music. Make and combine sounds musically.</a:t>
            </a: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8035769" y="3969730"/>
            <a:ext cx="2859275" cy="2689254"/>
          </a:xfrm>
          <a:prstGeom prst="rect">
            <a:avLst/>
          </a:prstGeom>
          <a:solidFill>
            <a:srgbClr val="D1FFD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37148" rIns="74295" bIns="37148" anchor="t" anchorCtr="0">
            <a:noAutofit/>
          </a:bodyPr>
          <a:lstStyle/>
          <a:p>
            <a:r>
              <a:rPr lang="en-GB" sz="12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As PE superstars:</a:t>
            </a:r>
            <a:endParaRPr lang="en-GB" sz="1200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perform and repeat longer sequences with clear shapes and controlled movement. I can select and apply a range of skills with good control and consistency. 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perform a range of skills with some control and consistency. I can perform a sequence of movements with some changes in level, direction or speed.</a:t>
            </a:r>
          </a:p>
          <a:p>
            <a:r>
              <a: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rPr>
              <a:t>I can perform a single skill or movement with some control. I can perform a small range of skills and link two movements together</a:t>
            </a:r>
          </a:p>
          <a:p>
            <a:endParaRPr lang="en-GB" sz="1200" dirty="0">
              <a:latin typeface="Sassoon Infant Rg" panose="02000503030000020003" pitchFamily="2" charset="0"/>
              <a:ea typeface="Sassoon Infant Rg" panose="02000503030000020003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410870" y="146734"/>
            <a:ext cx="3494472" cy="1869518"/>
            <a:chOff x="3992212" y="1379855"/>
            <a:chExt cx="4300888" cy="1586866"/>
          </a:xfrm>
        </p:grpSpPr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>
              <a:off x="3992212" y="1379855"/>
              <a:ext cx="4300888" cy="158686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74295" tIns="37148" rIns="74295" bIns="37148" anchor="t" anchorCtr="0">
              <a:noAutofit/>
            </a:bodyPr>
            <a:lstStyle/>
            <a:p>
              <a:r>
                <a:rPr lang="en-GB" sz="1200" b="1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  <a:endPara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endParaRPr>
            </a:p>
            <a:p>
              <a:r>
                <a:rPr lang="en-GB" sz="1200" b="1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  <a:endPara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endParaRPr>
            </a:p>
            <a:p>
              <a:r>
                <a:rPr lang="en-GB" sz="1200" b="1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  <a:endPara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endParaRPr>
            </a:p>
            <a:p>
              <a:r>
                <a:rPr lang="en-GB" sz="1200" b="1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  <a:endPara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endParaRPr>
            </a:p>
            <a:p>
              <a:r>
                <a:rPr lang="en-GB" sz="1200" b="1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  <a:endPara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endParaRPr>
            </a:p>
            <a:p>
              <a:r>
                <a:rPr lang="en-GB" sz="1200" b="1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  <a:endParaRPr lang="en-GB" sz="12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1200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en-GB" sz="1200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en-GB" sz="1200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en-GB" sz="1200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en-GB" sz="1200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en-GB" sz="1200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</a:p>
            <a:p>
              <a:r>
                <a:rPr lang="en-GB" sz="1200" dirty="0">
                  <a:latin typeface="Sassoon Infant Rg" panose="02000503030000020003" pitchFamily="2" charset="0"/>
                  <a:ea typeface="Sassoon Infant Rg" panose="02000503030000020003" pitchFamily="2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003858" y="2089428"/>
              <a:ext cx="4289241" cy="496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600" b="1" u="sng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endParaRPr>
            </a:p>
            <a:p>
              <a:pPr algn="ctr"/>
              <a:endParaRPr lang="en-GB" sz="1600" dirty="0">
                <a:latin typeface="Sassoon Infant Rg" panose="02000503030000020003" pitchFamily="2" charset="0"/>
                <a:ea typeface="Sassoon Infant Rg" panose="02000503030000020003" pitchFamily="2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394997" y="286659"/>
            <a:ext cx="3509743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Sharing our learning</a:t>
            </a:r>
          </a:p>
          <a:p>
            <a:pPr algn="ctr"/>
            <a:endParaRPr lang="en-US" sz="2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algn="ctr"/>
            <a:endParaRPr lang="en-GB" sz="2800" dirty="0">
              <a:latin typeface="Sassoon Infant Rg" panose="02000503030000020003" pitchFamily="2" charset="0"/>
              <a:ea typeface="Sassoon Infant Rg" panose="02000503030000020003" pitchFamily="2" charset="0"/>
            </a:endParaRPr>
          </a:p>
          <a:p>
            <a:pPr algn="ctr"/>
            <a:r>
              <a:rPr lang="en-GB" sz="2000" dirty="0">
                <a:latin typeface="Sassoon Infant Rg" panose="02000503030000020003" pitchFamily="2" charset="0"/>
                <a:ea typeface="Sassoon Infant Rg" panose="02000503030000020003" pitchFamily="2" charset="0"/>
              </a:rPr>
              <a:t>We care about our environment!</a:t>
            </a:r>
          </a:p>
        </p:txBody>
      </p:sp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EAA1B0A3-65B5-4E2D-BC0D-B4B8210DAC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838232" y="836032"/>
            <a:ext cx="737375" cy="76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798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646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 Infant Rg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Harker</dc:creator>
  <cp:lastModifiedBy>Amanda Harker</cp:lastModifiedBy>
  <cp:revision>1</cp:revision>
  <dcterms:created xsi:type="dcterms:W3CDTF">2022-04-08T12:10:38Z</dcterms:created>
  <dcterms:modified xsi:type="dcterms:W3CDTF">2022-04-08T12:11:12Z</dcterms:modified>
</cp:coreProperties>
</file>