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9BD2-59C5-40A0-AADE-5CE9D55785F1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1203-6423-46BD-8FDA-86C5FB519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987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9BD2-59C5-40A0-AADE-5CE9D55785F1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1203-6423-46BD-8FDA-86C5FB519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32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9BD2-59C5-40A0-AADE-5CE9D55785F1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1203-6423-46BD-8FDA-86C5FB519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15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9BD2-59C5-40A0-AADE-5CE9D55785F1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1203-6423-46BD-8FDA-86C5FB519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389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9BD2-59C5-40A0-AADE-5CE9D55785F1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1203-6423-46BD-8FDA-86C5FB519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622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9BD2-59C5-40A0-AADE-5CE9D55785F1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1203-6423-46BD-8FDA-86C5FB519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420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9BD2-59C5-40A0-AADE-5CE9D55785F1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1203-6423-46BD-8FDA-86C5FB519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70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9BD2-59C5-40A0-AADE-5CE9D55785F1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1203-6423-46BD-8FDA-86C5FB519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66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9BD2-59C5-40A0-AADE-5CE9D55785F1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1203-6423-46BD-8FDA-86C5FB519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60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9BD2-59C5-40A0-AADE-5CE9D55785F1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1203-6423-46BD-8FDA-86C5FB519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16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9BD2-59C5-40A0-AADE-5CE9D55785F1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1203-6423-46BD-8FDA-86C5FB519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61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19BD2-59C5-40A0-AADE-5CE9D55785F1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E1203-6423-46BD-8FDA-86C5FB519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24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398548" y="1105806"/>
            <a:ext cx="3501512" cy="1037561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37148" rIns="74295" bIns="37148" anchor="t" anchorCtr="0">
            <a:noAutofit/>
          </a:bodyPr>
          <a:lstStyle/>
          <a:p>
            <a:r>
              <a:rPr lang="en-GB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2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2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2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2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2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2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2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297380" y="1031841"/>
            <a:ext cx="3004457" cy="921407"/>
          </a:xfrm>
          <a:prstGeom prst="rect">
            <a:avLst/>
          </a:prstGeom>
          <a:solidFill>
            <a:srgbClr val="FFFF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37148" rIns="74295" bIns="37148" anchor="t" anchorCtr="0">
            <a:spAutoFit/>
          </a:bodyPr>
          <a:lstStyle/>
          <a:p>
            <a:r>
              <a:rPr lang="en-GB" sz="1100" b="1" u="sng" dirty="0">
                <a:solidFill>
                  <a:srgbClr val="0070C0"/>
                </a:solidFill>
                <a:ea typeface="Sassoon Infant Rg" pitchFamily="2" charset="0"/>
                <a:cs typeface="Times New Roman" panose="02020603050405020304" pitchFamily="18" charset="0"/>
              </a:rPr>
              <a:t>Wow Event/Hook</a:t>
            </a:r>
            <a:endParaRPr lang="en-GB" sz="1100" dirty="0">
              <a:ea typeface="Sassoon Infant Rg" pitchFamily="2" charset="0"/>
              <a:cs typeface="Times New Roman" panose="02020603050405020304" pitchFamily="18" charset="0"/>
            </a:endParaRPr>
          </a:p>
          <a:p>
            <a:r>
              <a:rPr lang="en-GB" sz="1100" dirty="0">
                <a:ea typeface="Sassoon Infant Rg" pitchFamily="2" charset="0"/>
                <a:cs typeface="Times New Roman" panose="02020603050405020304" pitchFamily="18" charset="0"/>
              </a:rPr>
              <a:t>An alien </a:t>
            </a:r>
            <a:r>
              <a:rPr lang="en-GB" sz="1100" dirty="0">
                <a:ea typeface="Sassoon Infant Rg" pitchFamily="2" charset="0"/>
                <a:cs typeface="Times New Roman" panose="02020603050405020304" pitchFamily="18" charset="0"/>
              </a:rPr>
              <a:t>has crash landed in school!</a:t>
            </a:r>
            <a:endParaRPr lang="en-GB" sz="1100" dirty="0">
              <a:ea typeface="Sassoon Infant Rg" pitchFamily="2" charset="0"/>
              <a:cs typeface="Times New Roman" panose="02020603050405020304" pitchFamily="18" charset="0"/>
            </a:endParaRPr>
          </a:p>
          <a:p>
            <a:r>
              <a:rPr lang="en-GB" sz="1100" b="1" u="sng" dirty="0">
                <a:solidFill>
                  <a:srgbClr val="0070C0"/>
                </a:solidFill>
                <a:ea typeface="Sassoon Infant Rg" pitchFamily="2" charset="0"/>
                <a:cs typeface="Times New Roman" panose="02020603050405020304" pitchFamily="18" charset="0"/>
              </a:rPr>
              <a:t>Topic Outcome</a:t>
            </a:r>
          </a:p>
          <a:p>
            <a:r>
              <a:rPr lang="en-US" sz="1100" dirty="0">
                <a:ea typeface="Sassoon Infant Rg" pitchFamily="2" charset="0"/>
                <a:cs typeface="Times New Roman" panose="02020603050405020304" pitchFamily="18" charset="0"/>
              </a:rPr>
              <a:t>*Turn our classrooms into alien school - children to dress up as </a:t>
            </a:r>
            <a:r>
              <a:rPr lang="en-US" sz="1100" dirty="0">
                <a:ea typeface="Sassoon Infant Rg" pitchFamily="2" charset="0"/>
                <a:cs typeface="Times New Roman" panose="02020603050405020304" pitchFamily="18" charset="0"/>
              </a:rPr>
              <a:t>aliens.</a:t>
            </a:r>
            <a:endParaRPr lang="en-US" sz="1100" dirty="0">
              <a:ea typeface="Sassoon Infant Rg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97379" y="2197296"/>
            <a:ext cx="3170712" cy="19005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37148" rIns="74295" bIns="37148" anchor="t" anchorCtr="0">
            <a:noAutofit/>
          </a:bodyPr>
          <a:lstStyle/>
          <a:p>
            <a:r>
              <a:rPr lang="en-GB" sz="1100" b="1" u="sng" dirty="0">
                <a:ea typeface="Sassoon Infant Rg" pitchFamily="2" charset="0"/>
                <a:cs typeface="Times New Roman" panose="02020603050405020304" pitchFamily="18" charset="0"/>
              </a:rPr>
              <a:t>As Readers we will: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ea typeface="Sassoon Infant Rg" panose="02000503030000020003" pitchFamily="2" charset="0"/>
              </a:rPr>
              <a:t>I can respond speedily with the correct sound to graphemes (letters or groups of letters) for all 40+ phonemes, including, where applicable, alternative sounds for graphemes.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ea typeface="Sassoon Infant Rg" panose="02000503030000020003" pitchFamily="2" charset="0"/>
              </a:rPr>
              <a:t>I can read accurately by blending the sounds in words that contain the graphemes taught so far, especially recognising alternative sounds for graphemes.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ea typeface="Sassoon Infant Rg" panose="02000503030000020003" pitchFamily="2" charset="0"/>
              </a:rPr>
              <a:t>I can read aloud books closely matched to their improving phonic knowledge, sounding out unfamiliar words accurately, automatically and without undue hesitation.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ea typeface="Sassoon Infant Rg" panose="02000503030000020003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ea typeface="Sassoon Infant Rg" panose="02000503030000020003" pitchFamily="2" charset="0"/>
            </a:endParaRPr>
          </a:p>
          <a:p>
            <a:endParaRPr lang="en-GB" sz="1000" dirty="0">
              <a:ea typeface="Sassoon Infant Rg" pitchFamily="2" charset="0"/>
              <a:cs typeface="Times New Roman" panose="02020603050405020304" pitchFamily="18" charset="0"/>
            </a:endParaRPr>
          </a:p>
          <a:p>
            <a:endParaRPr lang="en-GB" sz="1000" dirty="0">
              <a:ea typeface="Sassoon Infant Rg" pitchFamily="2" charset="0"/>
            </a:endParaRPr>
          </a:p>
          <a:p>
            <a:pPr lvl="0"/>
            <a:endParaRPr lang="en-GB" sz="1000" dirty="0">
              <a:ea typeface="Sassoon Infant Rg" pitchFamily="2" charset="0"/>
            </a:endParaRPr>
          </a:p>
          <a:p>
            <a:endParaRPr lang="en-GB" sz="1000" dirty="0">
              <a:ea typeface="Sassoon Infant Rg" pitchFamily="2" charset="0"/>
              <a:cs typeface="Times New Roman" panose="02020603050405020304" pitchFamily="18" charset="0"/>
            </a:endParaRPr>
          </a:p>
          <a:p>
            <a:endParaRPr lang="en-GB" sz="1000" dirty="0">
              <a:ea typeface="Sassoon Infant Rg" pitchFamily="2" charset="0"/>
              <a:cs typeface="Times New Roman" panose="02020603050405020304" pitchFamily="18" charset="0"/>
            </a:endParaRPr>
          </a:p>
          <a:p>
            <a:endParaRPr lang="en-GB" sz="1000" dirty="0">
              <a:ea typeface="Sassoon Infant Rg" pitchFamily="2" charset="0"/>
              <a:cs typeface="Times New Roman" panose="02020603050405020304" pitchFamily="18" charset="0"/>
            </a:endParaRPr>
          </a:p>
          <a:p>
            <a:r>
              <a:rPr lang="en-GB" sz="1000" dirty="0">
                <a:ea typeface="Sassoon Infant Rg" pitchFamily="2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000" dirty="0">
                <a:ea typeface="Sassoon Infant Rg" pitchFamily="2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000" dirty="0">
                <a:ea typeface="Sassoon Infant Rg" pitchFamily="2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000" dirty="0">
                <a:ea typeface="Sassoon Infant Rg" pitchFamily="2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000" dirty="0">
                <a:ea typeface="Sassoon Infant Rg" pitchFamily="2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000" dirty="0">
                <a:ea typeface="Sassoon Infant Rg" pitchFamily="2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8059948" y="155890"/>
            <a:ext cx="2770797" cy="330881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37148" rIns="74295" bIns="37148" anchor="t" anchorCtr="0">
            <a:noAutofit/>
          </a:bodyPr>
          <a:lstStyle/>
          <a:p>
            <a:r>
              <a:rPr lang="en-GB" sz="1400" b="1" dirty="0">
                <a:ea typeface="Sassoon Infant Rg" pitchFamily="2" charset="0"/>
                <a:cs typeface="Times New Roman" panose="02020603050405020304" pitchFamily="18" charset="0"/>
              </a:rPr>
              <a:t>Year 1       Summer 1 2021-2022</a:t>
            </a:r>
            <a:endParaRPr lang="en-GB" sz="1400" dirty="0">
              <a:ea typeface="Sassoon Infant Rg" pitchFamily="2" charset="0"/>
              <a:cs typeface="Times New Roman" panose="02020603050405020304" pitchFamily="18" charset="0"/>
            </a:endParaRPr>
          </a:p>
          <a:p>
            <a:r>
              <a:rPr lang="en-GB" sz="12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2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2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2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2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2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2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245414" y="118889"/>
            <a:ext cx="3068299" cy="854889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37148" rIns="74295" bIns="37148" anchor="t" anchorCtr="0">
            <a:noAutofit/>
          </a:bodyPr>
          <a:lstStyle/>
          <a:p>
            <a:r>
              <a:rPr lang="en-GB" sz="1100" b="1" dirty="0">
                <a:ea typeface="Sassoon Infant Rg" panose="02000503030000020003" pitchFamily="2" charset="0"/>
                <a:cs typeface="Times New Roman" panose="02020603050405020304" pitchFamily="18" charset="0"/>
              </a:rPr>
              <a:t>Dear Parents and Carers,</a:t>
            </a:r>
            <a:endParaRPr lang="en-GB" sz="1100" dirty="0">
              <a:ea typeface="Sassoon Infant Rg" panose="02000503030000020003" pitchFamily="2" charset="0"/>
              <a:cs typeface="Times New Roman" panose="02020603050405020304" pitchFamily="18" charset="0"/>
            </a:endParaRPr>
          </a:p>
          <a:p>
            <a:r>
              <a:rPr lang="en-GB" sz="1100" b="1" dirty="0">
                <a:ea typeface="Sassoon Infant Rg" panose="02000503030000020003" pitchFamily="2" charset="0"/>
                <a:cs typeface="Times New Roman" panose="02020603050405020304" pitchFamily="18" charset="0"/>
              </a:rPr>
              <a:t>Here is our topic for this half term. Please also see the creative homework sheet for ideas about supporting your child’s learning journey. Have Fun!</a:t>
            </a:r>
            <a:endParaRPr lang="en-GB" sz="1100" dirty="0">
              <a:ea typeface="Sassoon Infant Rg" panose="02000503030000020003" pitchFamily="2" charset="0"/>
              <a:cs typeface="Times New Roman" panose="0202060305040502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307343" y="4147930"/>
            <a:ext cx="3160748" cy="148216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37148" rIns="74295" bIns="37148" anchor="t" anchorCtr="0">
            <a:noAutofit/>
          </a:bodyPr>
          <a:lstStyle/>
          <a:p>
            <a:r>
              <a:rPr lang="en-GB" sz="1000" b="1" u="sng" dirty="0">
                <a:ea typeface="Sassoon Infant Rg" pitchFamily="2" charset="0"/>
                <a:cs typeface="Times New Roman" panose="02020603050405020304" pitchFamily="18" charset="0"/>
              </a:rPr>
              <a:t>As Writers we will: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ea typeface="Sassoon Infant Rg" pitchFamily="2" charset="0"/>
              </a:rPr>
              <a:t>I can use well-chosen adjectives to add detail.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ea typeface="Sassoon Infant Rg" pitchFamily="2" charset="0"/>
              </a:rPr>
              <a:t>I can join sentences with connectives including ‘and’.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ea typeface="Sassoon Infant Rg" pitchFamily="2" charset="0"/>
              </a:rPr>
              <a:t>I can apply phonic knowledge and skills as the route to decoding words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ea typeface="Sassoon Infant Rg" pitchFamily="2" charset="0"/>
              </a:rPr>
              <a:t>I can use both familiar and new punctuation correctly, including full stops, capital letters, exclamation marks, question marks, commas for lists and apostrophes for contracted forms.</a:t>
            </a:r>
          </a:p>
          <a:p>
            <a:endParaRPr lang="en-GB" sz="1100" dirty="0">
              <a:ea typeface="Sassoon Infant Rg" pitchFamily="2" charset="0"/>
              <a:cs typeface="Times New Roman" panose="02020603050405020304" pitchFamily="18" charset="0"/>
            </a:endParaRPr>
          </a:p>
          <a:p>
            <a:r>
              <a:rPr lang="en-GB" sz="1100" dirty="0">
                <a:ea typeface="Sassoon Infant Rg" pitchFamily="2" charset="0"/>
                <a:cs typeface="Times New Roman" panose="02020603050405020304" pitchFamily="18" charset="0"/>
              </a:rPr>
              <a:t> </a:t>
            </a:r>
            <a:endParaRPr lang="en-GB" sz="1200" dirty="0">
              <a:ea typeface="Sassoon Infant Rg" pitchFamily="2" charset="0"/>
              <a:cs typeface="Times New Roman" panose="02020603050405020304" pitchFamily="18" charset="0"/>
            </a:endParaRPr>
          </a:p>
          <a:p>
            <a:r>
              <a:rPr lang="en-GB" sz="1200" dirty="0">
                <a:ea typeface="Sassoon Infant Rg" pitchFamily="2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200" dirty="0">
                <a:ea typeface="Sassoon Infant Rg" pitchFamily="2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2"/>
          <a:srcRect l="82206" t="51603"/>
          <a:stretch/>
        </p:blipFill>
        <p:spPr>
          <a:xfrm rot="973639">
            <a:off x="7136919" y="1716994"/>
            <a:ext cx="739507" cy="1118357"/>
          </a:xfrm>
          <a:prstGeom prst="rect">
            <a:avLst/>
          </a:prstGeom>
        </p:spPr>
      </p:pic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298313" y="5747658"/>
            <a:ext cx="3169776" cy="950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37148" rIns="74295" bIns="37148" anchor="t" anchorCtr="0">
            <a:noAutofit/>
          </a:bodyPr>
          <a:lstStyle/>
          <a:p>
            <a:r>
              <a:rPr lang="en-GB" sz="1100" b="1" u="sng" dirty="0">
                <a:ea typeface="Sassoon Infant Rg" pitchFamily="2" charset="0"/>
                <a:cs typeface="Times New Roman" panose="02020603050405020304" pitchFamily="18" charset="0"/>
              </a:rPr>
              <a:t>As Scientists we will: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ea typeface="Sassoon Infant Rg" panose="02000503030000020003" pitchFamily="2" charset="0"/>
              </a:rPr>
              <a:t>I can ask simple questions and </a:t>
            </a:r>
            <a:r>
              <a:rPr lang="en-GB" sz="1100" dirty="0">
                <a:ea typeface="Sassoon Infant Rg" panose="02000503030000020003" pitchFamily="2" charset="0"/>
              </a:rPr>
              <a:t>recognise </a:t>
            </a:r>
            <a:r>
              <a:rPr lang="en-GB" sz="1100" dirty="0">
                <a:ea typeface="Sassoon Infant Rg" panose="02000503030000020003" pitchFamily="2" charset="0"/>
              </a:rPr>
              <a:t>that they can be answered in different ways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ea typeface="Sassoon Infant Rg" panose="02000503030000020003" pitchFamily="2" charset="0"/>
              </a:rPr>
              <a:t>I can observe and describe weather associated with the seasons and how day length varies.</a:t>
            </a:r>
          </a:p>
          <a:p>
            <a:endParaRPr lang="en-GB" sz="1200" dirty="0">
              <a:ea typeface="Sassoon Infant Rg" pitchFamily="2" charset="0"/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4398549" y="118888"/>
            <a:ext cx="3501513" cy="910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37148" rIns="74295" bIns="37148" anchor="t" anchorCtr="0">
            <a:noAutofit/>
          </a:bodyPr>
          <a:lstStyle/>
          <a:p>
            <a:r>
              <a:rPr lang="en-GB" sz="1100" b="1" u="sng" dirty="0">
                <a:ea typeface="Sassoon Infant Rg" pitchFamily="2" charset="0"/>
                <a:cs typeface="Times New Roman" panose="02020603050405020304" pitchFamily="18" charset="0"/>
              </a:rPr>
              <a:t>As Historians we will:</a:t>
            </a:r>
            <a:r>
              <a:rPr lang="en-GB" sz="1100" dirty="0">
                <a:ea typeface="Sassoon Infant Rg" pitchFamily="2" charset="0"/>
                <a:cs typeface="Times New Roman" panose="02020603050405020304" pitchFamily="18" charset="0"/>
              </a:rPr>
              <a:t>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ea typeface="Sassoon Infant Rg" pitchFamily="2" charset="0"/>
                <a:cs typeface="Times New Roman" panose="02020603050405020304" pitchFamily="18" charset="0"/>
              </a:rPr>
              <a:t>I can use words like old, new, and a long time ago.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ea typeface="Sassoon Infant Rg" panose="02000503030000020003" pitchFamily="2" charset="0"/>
              </a:rPr>
              <a:t>I will learn about the lives of significant individuals in the past who have contributed to national and international achievements.</a:t>
            </a:r>
            <a:endParaRPr lang="en-US" sz="1100" dirty="0">
              <a:ea typeface="Sassoon Infant Rg" pitchFamily="2" charset="0"/>
              <a:cs typeface="Times New Roman" panose="02020603050405020304" pitchFamily="18" charset="0"/>
            </a:endParaRPr>
          </a:p>
          <a:p>
            <a:r>
              <a:rPr lang="en-GB" sz="1000" dirty="0">
                <a:ea typeface="Sassoon Infant Rg" pitchFamily="2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4527466" y="3087493"/>
            <a:ext cx="3329926" cy="1230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37148" rIns="74295" bIns="37148" anchor="t" anchorCtr="0">
            <a:noAutofit/>
          </a:bodyPr>
          <a:lstStyle/>
          <a:p>
            <a:r>
              <a:rPr lang="en-GB" sz="1100" b="1" u="sng" dirty="0">
                <a:ea typeface="Sassoon Infant Rg" pitchFamily="2" charset="0"/>
                <a:cs typeface="Times New Roman" panose="02020603050405020304" pitchFamily="18" charset="0"/>
              </a:rPr>
              <a:t>As Computing Superstars we will:</a:t>
            </a:r>
            <a:endParaRPr lang="en-GB" sz="1100" b="1" dirty="0">
              <a:ea typeface="Sassoon Infant Rg" pitchFamily="2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ea typeface="Sassoon Infant Rg" pitchFamily="2" charset="0"/>
              </a:rPr>
              <a:t>I can use technology purposefully to create, organise, store, manipulate and retrieve digital content.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ea typeface="Sassoon Infant Rg" pitchFamily="2" charset="0"/>
              </a:rPr>
              <a:t>I can make a musical composition using ‘Sketch a Song’ app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ea typeface="Sassoon Infant Rg" pitchFamily="2" charset="0"/>
              </a:rPr>
              <a:t>I can create and debug a simple program. 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4527467" y="4373218"/>
            <a:ext cx="3306175" cy="134798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37148" rIns="74295" bIns="37148" anchor="t" anchorCtr="0">
            <a:noAutofit/>
          </a:bodyPr>
          <a:lstStyle/>
          <a:p>
            <a:r>
              <a:rPr lang="en-GB" sz="1100" b="1" u="sng" dirty="0">
                <a:ea typeface="Sassoon Infant Rg" pitchFamily="2" charset="0"/>
                <a:cs typeface="Times New Roman" panose="02020603050405020304" pitchFamily="18" charset="0"/>
              </a:rPr>
              <a:t>As Mathematicians we will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ea typeface="Sassoon Infant Rg" pitchFamily="2" charset="0"/>
                <a:cs typeface="Times New Roman" panose="02020603050405020304" pitchFamily="18" charset="0"/>
              </a:rPr>
              <a:t>I can solve problems using addition and Subtraction within 20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ea typeface="Sassoon Infant Rg" pitchFamily="2" charset="0"/>
                <a:cs typeface="Times New Roman" panose="02020603050405020304" pitchFamily="18" charset="0"/>
              </a:rPr>
              <a:t>I can count and read and write the numbers to 100.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ea typeface="Sassoon Infant Rg" pitchFamily="2" charset="0"/>
                <a:cs typeface="Times New Roman" panose="02020603050405020304" pitchFamily="18" charset="0"/>
              </a:rPr>
              <a:t>I can count in multiples of twos, fives and tens.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ea typeface="Sassoon Infant Rg" pitchFamily="2" charset="0"/>
                <a:cs typeface="Times New Roman" panose="02020603050405020304" pitchFamily="18" charset="0"/>
              </a:rPr>
              <a:t>I can solve problems involving multiplication and division.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ea typeface="Sassoon Infant Rg" panose="02000503030000020003" pitchFamily="2" charset="0"/>
              <a:cs typeface="Times New Roman" panose="02020603050405020304" pitchFamily="18" charset="0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7983188" y="597395"/>
            <a:ext cx="2894217" cy="580752"/>
          </a:xfrm>
          <a:prstGeom prst="rect">
            <a:avLst/>
          </a:prstGeom>
          <a:solidFill>
            <a:srgbClr val="FFFF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37148" rIns="74295" bIns="37148" anchor="t" anchorCtr="0">
            <a:noAutofit/>
          </a:bodyPr>
          <a:lstStyle/>
          <a:p>
            <a:r>
              <a:rPr lang="en-GB" sz="1100" b="1" u="sng" dirty="0">
                <a:ea typeface="Sassoon Infant Rg" pitchFamily="2" charset="0"/>
                <a:cs typeface="Times New Roman" panose="02020603050405020304" pitchFamily="18" charset="0"/>
              </a:rPr>
              <a:t>Children’s ideas:</a:t>
            </a:r>
            <a:endParaRPr lang="en-GB" sz="1100" dirty="0">
              <a:ea typeface="Sassoon Infant Rg" pitchFamily="2" charset="0"/>
              <a:cs typeface="Times New Roman" panose="02020603050405020304" pitchFamily="18" charset="0"/>
            </a:endParaRPr>
          </a:p>
          <a:p>
            <a:pPr marL="73263" indent="-73263"/>
            <a:r>
              <a:rPr lang="en-GB" sz="1100" dirty="0">
                <a:ea typeface="Sassoon Infant Rg" pitchFamily="2" charset="0"/>
                <a:cs typeface="Times New Roman" panose="02020603050405020304" pitchFamily="18" charset="0"/>
              </a:rPr>
              <a:t>*Learning about the planets and solar system.</a:t>
            </a:r>
          </a:p>
          <a:p>
            <a:pPr marL="73263" indent="-73263"/>
            <a:r>
              <a:rPr lang="en-GB" sz="1100" dirty="0">
                <a:ea typeface="Sassoon Infant Rg" pitchFamily="2" charset="0"/>
                <a:cs typeface="Times New Roman" panose="02020603050405020304" pitchFamily="18" charset="0"/>
              </a:rPr>
              <a:t>*Finding out about space travel.</a:t>
            </a: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7983187" y="1216608"/>
            <a:ext cx="2883708" cy="120399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37148" rIns="74295" bIns="37148" anchor="t" anchorCtr="0">
            <a:noAutofit/>
          </a:bodyPr>
          <a:lstStyle/>
          <a:p>
            <a:r>
              <a:rPr lang="en-GB" sz="1200" b="1" u="sng" dirty="0">
                <a:ea typeface="Sassoon Infant Rg" pitchFamily="2" charset="0"/>
                <a:cs typeface="Times New Roman" panose="02020603050405020304" pitchFamily="18" charset="0"/>
              </a:rPr>
              <a:t>As Musicians we will:</a:t>
            </a:r>
            <a:endParaRPr lang="en-GB" sz="1200" dirty="0">
              <a:ea typeface="Sassoon Infant Rg" pitchFamily="2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ea typeface="Sassoon Infant Rg" pitchFamily="2" charset="0"/>
                <a:cs typeface="Times New Roman" panose="02020603050405020304" pitchFamily="18" charset="0"/>
              </a:rPr>
              <a:t>I can create, select and combine sounds using the inter-related dimensions of pulse/beat, rhythm and pitch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ea typeface="Sassoon Infant Rg" pitchFamily="2" charset="0"/>
                <a:cs typeface="Times New Roman" panose="02020603050405020304" pitchFamily="18" charset="0"/>
              </a:rPr>
              <a:t>.I can listen with concentration and understanding to a range of high-quality recorded music. </a:t>
            </a:r>
            <a:endParaRPr lang="en-US" sz="1100" dirty="0">
              <a:ea typeface="Sassoon Infant Rg" pitchFamily="2" charset="0"/>
              <a:cs typeface="Times New Roman" panose="02020603050405020304" pitchFamily="18" charset="0"/>
            </a:endParaRPr>
          </a:p>
          <a:p>
            <a:endParaRPr lang="en-GB" sz="1100" dirty="0">
              <a:ea typeface="Sassoon Infant Rg" panose="02000503030000020003" pitchFamily="2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7983188" y="2521170"/>
            <a:ext cx="2909266" cy="1243051"/>
          </a:xfrm>
          <a:prstGeom prst="rect">
            <a:avLst/>
          </a:prstGeom>
          <a:solidFill>
            <a:srgbClr val="99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37148" rIns="74295" bIns="37148" anchor="t" anchorCtr="0">
            <a:noAutofit/>
          </a:bodyPr>
          <a:lstStyle/>
          <a:p>
            <a:r>
              <a:rPr lang="en-GB" sz="1100" b="1" u="sng" dirty="0">
                <a:ea typeface="Sassoon Infant Rg" pitchFamily="2" charset="0"/>
                <a:cs typeface="Times New Roman" panose="02020603050405020304" pitchFamily="18" charset="0"/>
              </a:rPr>
              <a:t>As PE Superstars we will:</a:t>
            </a:r>
            <a:endParaRPr lang="en-GB" sz="1100" dirty="0">
              <a:ea typeface="Sassoon Infant Rg" pitchFamily="2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ea typeface="Sassoon Infant Rg" pitchFamily="2" charset="0"/>
                <a:cs typeface="Times New Roman" panose="02020603050405020304" pitchFamily="18" charset="0"/>
              </a:rPr>
              <a:t>I can work sensibly with others, taking turns and sharing.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ea typeface="Sassoon Infant Rg" pitchFamily="2" charset="0"/>
                <a:cs typeface="Times New Roman" panose="02020603050405020304" pitchFamily="18" charset="0"/>
              </a:rPr>
              <a:t>I can help, praise and encourage others in their learning</a:t>
            </a:r>
            <a:r>
              <a:rPr lang="en-GB" sz="1100" dirty="0">
                <a:ea typeface="Sassoon Infant Rg" pitchFamily="2" charset="0"/>
                <a:cs typeface="Times New Roman" panose="02020603050405020304" pitchFamily="18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I can play with others and take turns and share with help.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ea typeface="Sassoon Infant Rg" pitchFamily="2" charset="0"/>
              <a:cs typeface="Times New Roman" panose="02020603050405020304" pitchFamily="18" charset="0"/>
            </a:endParaRPr>
          </a:p>
          <a:p>
            <a:r>
              <a:rPr lang="en-GB" sz="12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7972679" y="5576998"/>
            <a:ext cx="2894217" cy="1120685"/>
          </a:xfrm>
          <a:prstGeom prst="rect">
            <a:avLst/>
          </a:prstGeom>
          <a:solidFill>
            <a:srgbClr val="F36D63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37148" rIns="74295" bIns="37148" anchor="t" anchorCtr="0">
            <a:noAutofit/>
          </a:bodyPr>
          <a:lstStyle/>
          <a:p>
            <a:r>
              <a:rPr lang="en-GB" sz="1100" b="1" u="sng" dirty="0">
                <a:ea typeface="Sassoon Infant Rg" pitchFamily="2" charset="0"/>
                <a:cs typeface="Times New Roman" panose="02020603050405020304" pitchFamily="18" charset="0"/>
              </a:rPr>
              <a:t>As PSHE Superstars we will:</a:t>
            </a:r>
            <a:endParaRPr lang="en-GB" sz="1100" b="1" dirty="0">
              <a:ea typeface="Sassoon Infant Rg" pitchFamily="2" charset="0"/>
              <a:cs typeface="Times New Roman" panose="02020603050405020304" pitchFamily="18" charset="0"/>
            </a:endParaRPr>
          </a:p>
          <a:p>
            <a:r>
              <a:rPr lang="en-GB" sz="1200" b="1" dirty="0">
                <a:ea typeface="Sassoon Infant Rg" panose="02000503030000020003" pitchFamily="2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200" b="1" dirty="0">
                <a:ea typeface="Sassoon Infant Rg" panose="02000503030000020003" pitchFamily="2" charset="0"/>
                <a:cs typeface="Times New Roman" panose="02020603050405020304" pitchFamily="18" charset="0"/>
              </a:rPr>
              <a:t> </a:t>
            </a:r>
            <a:r>
              <a:rPr lang="en-GB" sz="1100" b="1" dirty="0">
                <a:ea typeface="Sassoon Infant Rg" panose="02000503030000020003" pitchFamily="2" charset="0"/>
                <a:cs typeface="Times New Roman" panose="02020603050405020304" pitchFamily="18" charset="0"/>
              </a:rPr>
              <a:t>I know that everyone is different.</a:t>
            </a:r>
          </a:p>
          <a:p>
            <a:r>
              <a:rPr lang="en-GB" sz="1100" b="1" dirty="0">
                <a:ea typeface="Sassoon Infant Rg" panose="02000503030000020003" pitchFamily="2" charset="0"/>
                <a:cs typeface="Times New Roman" panose="02020603050405020304" pitchFamily="18" charset="0"/>
              </a:rPr>
              <a:t>I know what good manners are.</a:t>
            </a:r>
          </a:p>
          <a:p>
            <a:r>
              <a:rPr lang="en-GB" sz="1100" b="1" dirty="0">
                <a:ea typeface="Sassoon Infant Rg" panose="02000503030000020003" pitchFamily="2" charset="0"/>
                <a:cs typeface="Times New Roman" panose="02020603050405020304" pitchFamily="18" charset="0"/>
              </a:rPr>
              <a:t>I know how to respect others. </a:t>
            </a: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7972678" y="3827732"/>
            <a:ext cx="2885704" cy="1692280"/>
          </a:xfrm>
          <a:prstGeom prst="rect">
            <a:avLst/>
          </a:prstGeom>
          <a:solidFill>
            <a:srgbClr val="C096A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37148" rIns="74295" bIns="37148" anchor="t" anchorCtr="0">
            <a:noAutofit/>
          </a:bodyPr>
          <a:lstStyle/>
          <a:p>
            <a:r>
              <a:rPr lang="en-GB" sz="1100" b="1" u="sng" dirty="0">
                <a:ea typeface="Sassoon Infant Rg" pitchFamily="2" charset="0"/>
                <a:cs typeface="Times New Roman" panose="02020603050405020304" pitchFamily="18" charset="0"/>
              </a:rPr>
              <a:t>As Artists/Designers we will:</a:t>
            </a:r>
            <a:endParaRPr lang="en-GB" sz="1100" dirty="0">
              <a:ea typeface="Sassoon Infant Rg" pitchFamily="2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ea typeface="Sassoon Infant Rg" pitchFamily="2" charset="0"/>
                <a:cs typeface="Times New Roman" panose="02020603050405020304" pitchFamily="18" charset="0"/>
              </a:rPr>
              <a:t>I can create shades and tints by adding black and white.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ea typeface="Sassoon Infant Rg" pitchFamily="2" charset="0"/>
                <a:cs typeface="Times New Roman" panose="02020603050405020304" pitchFamily="18" charset="0"/>
              </a:rPr>
              <a:t>I can explore and create instillation art.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ea typeface="Sassoon Infant Rg" pitchFamily="2" charset="0"/>
                <a:cs typeface="Times New Roman" panose="02020603050405020304" pitchFamily="18" charset="0"/>
              </a:rPr>
              <a:t>I can develop mark making using a variety of different media.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ea typeface="Sassoon Infant Rg" pitchFamily="2" charset="0"/>
                <a:cs typeface="Times New Roman" panose="02020603050405020304" pitchFamily="18" charset="0"/>
              </a:rPr>
              <a:t>I can use a variety of lines in my art.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ea typeface="Sassoon Infant Rg" pitchFamily="2" charset="0"/>
                <a:cs typeface="Times New Roman" panose="02020603050405020304" pitchFamily="18" charset="0"/>
              </a:rPr>
              <a:t>I can draw regular and irregular shapes.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ea typeface="Sassoon Infant Rg" pitchFamily="2" charset="0"/>
                <a:cs typeface="Times New Roman" panose="02020603050405020304" pitchFamily="18" charset="0"/>
              </a:rPr>
              <a:t>I can use language around geometric, symmetrical, tessellate. </a:t>
            </a:r>
            <a:endParaRPr lang="en-GB" sz="1100" dirty="0">
              <a:ea typeface="Sassoon Infant Rg" panose="02000503030000020003" pitchFamily="2" charset="0"/>
            </a:endParaRPr>
          </a:p>
          <a:p>
            <a:endParaRPr lang="en-GB" sz="1100" dirty="0">
              <a:ea typeface="Sassoon Infant Rg" panose="02000503030000020003" pitchFamily="2" charset="0"/>
            </a:endParaRPr>
          </a:p>
          <a:p>
            <a:r>
              <a:rPr lang="en-GB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4544178" y="5747658"/>
            <a:ext cx="3313215" cy="939431"/>
          </a:xfrm>
          <a:prstGeom prst="rect">
            <a:avLst/>
          </a:prstGeom>
          <a:solidFill>
            <a:srgbClr val="B4EBF2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37148" rIns="74295" bIns="37148" anchor="t" anchorCtr="0">
            <a:noAutofit/>
          </a:bodyPr>
          <a:lstStyle/>
          <a:p>
            <a:r>
              <a:rPr lang="en-GB" sz="1000" b="1" u="sng" dirty="0">
                <a:ea typeface="Sassoon Infant Rg" pitchFamily="2" charset="0"/>
                <a:cs typeface="Times New Roman" panose="02020603050405020304" pitchFamily="18" charset="0"/>
              </a:rPr>
              <a:t>As RE Superstars we will: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ea typeface="Sassoon Infant Rg" pitchFamily="2" charset="0"/>
              </a:rPr>
              <a:t>I can recall the Bible stories about Jesus’ linking to ‘miracles’.</a:t>
            </a:r>
          </a:p>
          <a:p>
            <a:endParaRPr lang="en-GB" sz="1000" dirty="0">
              <a:ea typeface="Sassoon Infant Rg" pitchFamily="2" charset="0"/>
            </a:endParaRPr>
          </a:p>
          <a:p>
            <a:endParaRPr lang="en-GB" sz="1000" dirty="0">
              <a:ea typeface="Sassoon Infant Rg" pitchFamily="2" charset="0"/>
            </a:endParaRPr>
          </a:p>
          <a:p>
            <a:endParaRPr lang="en-GB" sz="1000" dirty="0">
              <a:ea typeface="Sassoon Infant Rg" pitchFamily="2" charset="0"/>
            </a:endParaRPr>
          </a:p>
        </p:txBody>
      </p:sp>
      <p:pic>
        <p:nvPicPr>
          <p:cNvPr id="1026" name="Picture 2" descr="Image result for alien fun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421" y="2200296"/>
            <a:ext cx="577165" cy="771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 flipV="1">
            <a:off x="7996429" y="5642946"/>
            <a:ext cx="2119956" cy="325121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7977110" y="5642945"/>
            <a:ext cx="1948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>
                <a:ea typeface="Sassoon Infant Rg" panose="02000503030000020003" pitchFamily="2" charset="0"/>
              </a:rPr>
              <a:t>As RHE Superstars we will: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06ADA14-3401-451E-A1C6-5602D5DD309F}"/>
              </a:ext>
            </a:extLst>
          </p:cNvPr>
          <p:cNvSpPr txBox="1"/>
          <p:nvPr/>
        </p:nvSpPr>
        <p:spPr>
          <a:xfrm>
            <a:off x="4468089" y="1173010"/>
            <a:ext cx="3160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</a:rPr>
              <a:t>Where in the universe would you like to travel? </a:t>
            </a:r>
          </a:p>
        </p:txBody>
      </p:sp>
    </p:spTree>
    <p:extLst>
      <p:ext uri="{BB962C8B-B14F-4D97-AF65-F5344CB8AC3E}">
        <p14:creationId xmlns:p14="http://schemas.microsoft.com/office/powerpoint/2010/main" val="2083647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659</Words>
  <Application>Microsoft Office PowerPoint</Application>
  <PresentationFormat>Widescreen</PresentationFormat>
  <Paragraphs>101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Sassoon Infant Rg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Adele Doxey</dc:creator>
  <cp:lastModifiedBy>Adele Doxey</cp:lastModifiedBy>
  <cp:revision>1</cp:revision>
  <dcterms:created xsi:type="dcterms:W3CDTF">2022-04-08T07:05:01Z</dcterms:created>
  <dcterms:modified xsi:type="dcterms:W3CDTF">2022-04-08T07:05:40Z</dcterms:modified>
</cp:coreProperties>
</file>