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D48B45-40EE-4B31-9700-D24C11178C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222FB7-6D4B-4665-AB97-F457A56D09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CAF900-3C6E-450C-ABFC-86D8D7417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78873-C09D-46C6-BC9F-C92C6467A857}" type="datetimeFigureOut">
              <a:rPr lang="en-GB" smtClean="0"/>
              <a:t>08/04/2022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127773-8E46-443F-85D2-9475B89553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718374-E6BB-4228-90DD-0160D2163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17264-C614-472C-9886-49F25C3D85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5700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BA3147-CED8-4C35-A1FD-293449D0F5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E773D6-3785-483D-AD88-64A7AC2B2B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5966EC-8783-49F4-89C2-954B899086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78873-C09D-46C6-BC9F-C92C6467A857}" type="datetimeFigureOut">
              <a:rPr lang="en-GB" smtClean="0"/>
              <a:t>08/04/2022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F6B38A-3868-4E33-96E6-2CA31452C6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ABED61-F360-489B-9541-60F188DE0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17264-C614-472C-9886-49F25C3D85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3357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5376633-356C-408E-944C-98DE58B0BB8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15705AC-36B9-4B75-89F2-7C65675FAD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47C127-4491-4262-BA06-1714592852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78873-C09D-46C6-BC9F-C92C6467A857}" type="datetimeFigureOut">
              <a:rPr lang="en-GB" smtClean="0"/>
              <a:t>08/04/2022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8C0D11-D435-4DFC-9C9D-FD1A0745DC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547711-D629-464E-AD73-32075984F5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17264-C614-472C-9886-49F25C3D85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735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4946B4-4524-4B0F-ABC3-CEB7180349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DF2D48-9D58-4AD5-882A-F875545350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0DBF0C-DED7-49DC-81AB-04FEAFE0A4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78873-C09D-46C6-BC9F-C92C6467A857}" type="datetimeFigureOut">
              <a:rPr lang="en-GB" smtClean="0"/>
              <a:t>08/04/2022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6D7DAF-E536-4A82-A42F-3E3A89E2AB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C16CB1-4F95-406C-A863-3BDFECA1BA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17264-C614-472C-9886-49F25C3D85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4110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720A01-20EA-418B-9DFE-3919337167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134F3A-D015-47DC-B093-B36E772581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8D75B4-A52E-4C2F-B41F-4B4D84DCB0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78873-C09D-46C6-BC9F-C92C6467A857}" type="datetimeFigureOut">
              <a:rPr lang="en-GB" smtClean="0"/>
              <a:t>08/04/2022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46272F-92E6-41FC-8CF0-EF83F81DF0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E382DE-FCB7-4EA8-B3BF-45E2A5EBB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17264-C614-472C-9886-49F25C3D85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6779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948443-06F2-4F35-8592-F7AAB2FB8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E27C97-DDC4-400D-83DC-F55FDB721B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E3BD20-9808-4644-A970-997CF42915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5A6332-EC3F-4A4C-BE96-797FED376B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78873-C09D-46C6-BC9F-C92C6467A857}" type="datetimeFigureOut">
              <a:rPr lang="en-GB" smtClean="0"/>
              <a:t>08/04/2022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2C23A2-C0E8-4708-99EA-A43F2CAA62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68E5CF-5B3A-4B4B-931B-6A9420FBDA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17264-C614-472C-9886-49F25C3D85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3793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6F4F8C-880F-4BE1-9B17-952B245AE5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CA991B-5B17-44E4-A3BC-9631D4FAC4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5E31C7-5D38-4E06-BF0F-41E62D2FDC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D713ADE-ECA8-49FF-A676-7ADFF1393F4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E24AEE8-CA3C-48D8-B824-9536669023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19E4A22-C18C-40F5-9E28-5DB1BFAB07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78873-C09D-46C6-BC9F-C92C6467A857}" type="datetimeFigureOut">
              <a:rPr lang="en-GB" smtClean="0"/>
              <a:t>08/04/2022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E0ED3D-95CE-43A4-B9EE-F84A31C676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34BA378-EC79-4A1E-B9FE-EF74053F12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17264-C614-472C-9886-49F25C3D85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9979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991B44-7843-48E3-80CD-3FAF7058BF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BDB5753-BB90-4C95-88D2-AA0C5EF475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78873-C09D-46C6-BC9F-C92C6467A857}" type="datetimeFigureOut">
              <a:rPr lang="en-GB" smtClean="0"/>
              <a:t>08/04/2022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FC96D5-2F1D-4CE4-A7E3-C34D8DD88A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5D6F80-2749-447D-8412-CC7F13A151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17264-C614-472C-9886-49F25C3D85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9092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164CFB6-288A-46BA-90A0-0A6E68B524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78873-C09D-46C6-BC9F-C92C6467A857}" type="datetimeFigureOut">
              <a:rPr lang="en-GB" smtClean="0"/>
              <a:t>08/04/2022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5886B62-54E9-4FFB-92C5-368C68B3A6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45A279-048D-4D64-A26A-8542691132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17264-C614-472C-9886-49F25C3D85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1190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9E5BBE-3B62-4836-9930-F5A869C5EC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D649A4-DBD8-47EF-A770-05A970117C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9953DA-AB07-41A5-AAEB-0820B03E86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E151F4-1A9E-4DA7-AD7F-BF22C48A26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78873-C09D-46C6-BC9F-C92C6467A857}" type="datetimeFigureOut">
              <a:rPr lang="en-GB" smtClean="0"/>
              <a:t>08/04/2022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ECFF7E-AA00-4164-8FAC-5406CF3B11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ED8A25-D117-469A-9568-8036303F71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17264-C614-472C-9886-49F25C3D85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1499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7885F-2D9C-4592-A52D-B91649AA2D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25D199F-1719-42B5-AE52-ED26995D5E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19A3E1-292F-4EB1-AE07-4201F5434F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9CAA19-D409-4F74-B641-5F79210E87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78873-C09D-46C6-BC9F-C92C6467A857}" type="datetimeFigureOut">
              <a:rPr lang="en-GB" smtClean="0"/>
              <a:t>08/04/2022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AAEE1A-0247-424B-973E-B2A2EBB8E4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536873-918B-404C-BD5F-C15B436AA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17264-C614-472C-9886-49F25C3D85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902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87CC5DF-9D33-419C-A75D-067252020C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23BA62-63FC-46B6-A066-5A00A279CD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12B15D-D65D-481E-8E2E-6647A1F164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278873-C09D-46C6-BC9F-C92C6467A857}" type="datetimeFigureOut">
              <a:rPr lang="en-GB" smtClean="0"/>
              <a:t>08/04/2022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28009B-F002-482D-8134-C8244A092A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F2695D-8022-4762-984E-C750FF4CB6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517264-C614-472C-9886-49F25C3D85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6596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7700000" y="3392962"/>
            <a:ext cx="2982204" cy="1529441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600" u="sng" dirty="0">
                <a:solidFill>
                  <a:schemeClr val="tx1"/>
                </a:solidFill>
                <a:latin typeface="Sassoon Infant Rg" panose="02000503030000020003" pitchFamily="2" charset="0"/>
                <a:ea typeface="Sassoon Infant Rg" panose="02000503030000020003" pitchFamily="2" charset="0"/>
                <a:cs typeface="Times New Roman" panose="02020603050405020304" pitchFamily="18" charset="0"/>
              </a:rPr>
              <a:t>Project 6</a:t>
            </a:r>
            <a:endParaRPr lang="en-GB" sz="1600" b="1" dirty="0">
              <a:solidFill>
                <a:schemeClr val="tx1"/>
              </a:solidFill>
              <a:latin typeface="Sassoon Infant Rg" panose="02000503030000020003" pitchFamily="2" charset="0"/>
              <a:ea typeface="Sassoon Infant Rg" panose="02000503030000020003" pitchFamily="2" charset="0"/>
              <a:cs typeface="Times New Roman" panose="02020603050405020304" pitchFamily="18" charset="0"/>
            </a:endParaRPr>
          </a:p>
          <a:p>
            <a:r>
              <a:rPr lang="en-GB" sz="1400" dirty="0">
                <a:solidFill>
                  <a:schemeClr val="tx1"/>
                </a:solidFill>
                <a:latin typeface="Sassoon Infant Rg" panose="02000503030000020003" pitchFamily="2" charset="0"/>
                <a:ea typeface="Sassoon Infant Rg" panose="02000503030000020003" pitchFamily="2" charset="0"/>
                <a:cs typeface="Times New Roman" panose="02020603050405020304" pitchFamily="18" charset="0"/>
              </a:rPr>
              <a:t>Create an artwork including the union jack flag to celebrate the Queens Jubilee. For example a flag or banner. </a:t>
            </a:r>
          </a:p>
          <a:p>
            <a:endParaRPr lang="en-GB" sz="1600" u="sng" dirty="0">
              <a:solidFill>
                <a:schemeClr val="tx1"/>
              </a:solidFill>
              <a:latin typeface="Sassoon Infant Rg" panose="02000503030000020003" pitchFamily="2" charset="0"/>
              <a:ea typeface="Sassoon Infant Rg" panose="02000503030000020003" pitchFamily="2" charset="0"/>
              <a:cs typeface="Times New Roman" panose="02020603050405020304" pitchFamily="18" charset="0"/>
            </a:endParaRPr>
          </a:p>
          <a:p>
            <a:endParaRPr lang="en-GB" sz="1600" u="sng" dirty="0">
              <a:solidFill>
                <a:schemeClr val="tx1"/>
              </a:solidFill>
              <a:latin typeface="Sassoon Infant Rg" panose="02000503030000020003" pitchFamily="2" charset="0"/>
              <a:ea typeface="Sassoon Infant Rg" panose="02000503030000020003" pitchFamily="2" charset="0"/>
              <a:cs typeface="Times New Roman" panose="02020603050405020304" pitchFamily="18" charset="0"/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1307323" y="84463"/>
            <a:ext cx="3054907" cy="2614178"/>
          </a:xfrm>
          <a:prstGeom prst="rect">
            <a:avLst/>
          </a:prstGeom>
          <a:solidFill>
            <a:srgbClr val="FFFFFF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74295" tIns="37148" rIns="74295" bIns="37148" anchor="t" anchorCtr="0">
            <a:spAutoFit/>
          </a:bodyPr>
          <a:lstStyle/>
          <a:p>
            <a:r>
              <a:rPr lang="en-GB" sz="1100" b="1" dirty="0">
                <a:latin typeface="Sassoon Infant Rg" panose="02000503030000020003" pitchFamily="2" charset="0"/>
                <a:ea typeface="Sassoon Infant Rg" panose="02000503030000020003" pitchFamily="2" charset="0"/>
                <a:cs typeface="Times New Roman" panose="02020603050405020304" pitchFamily="18" charset="0"/>
              </a:rPr>
              <a:t>Dear Parents and carers,</a:t>
            </a:r>
            <a:endParaRPr lang="en-GB" sz="1100" dirty="0">
              <a:latin typeface="Sassoon Infant Rg" panose="02000503030000020003" pitchFamily="2" charset="0"/>
              <a:ea typeface="Sassoon Infant Rg" panose="02000503030000020003" pitchFamily="2" charset="0"/>
              <a:cs typeface="Times New Roman" panose="02020603050405020304" pitchFamily="18" charset="0"/>
            </a:endParaRPr>
          </a:p>
          <a:p>
            <a:r>
              <a:rPr lang="en-GB" sz="1100" b="1" dirty="0">
                <a:latin typeface="Sassoon Infant Rg" panose="02000503030000020003" pitchFamily="2" charset="0"/>
                <a:ea typeface="Sassoon Infant Rg" panose="02000503030000020003" pitchFamily="2" charset="0"/>
                <a:cs typeface="Times New Roman" panose="02020603050405020304" pitchFamily="18" charset="0"/>
              </a:rPr>
              <a:t> </a:t>
            </a:r>
          </a:p>
          <a:p>
            <a:r>
              <a:rPr lang="en-US" sz="1100" b="1" dirty="0">
                <a:latin typeface="Sassoon Infant Rg" panose="02000503030000020003" pitchFamily="2" charset="0"/>
                <a:ea typeface="Sassoon Infant Rg" panose="02000503030000020003" pitchFamily="2" charset="0"/>
                <a:cs typeface="Times New Roman" panose="02020603050405020304" pitchFamily="18" charset="0"/>
              </a:rPr>
              <a:t>This term our topic is about our environment! </a:t>
            </a:r>
            <a:r>
              <a:rPr lang="en-GB" sz="1100" b="1" dirty="0">
                <a:latin typeface="Sassoon Infant Rg" panose="02000503030000020003" pitchFamily="2" charset="0"/>
                <a:ea typeface="Sassoon Infant Rg" panose="02000503030000020003" pitchFamily="2" charset="0"/>
                <a:cs typeface="Times New Roman" panose="02020603050405020304" pitchFamily="18" charset="0"/>
              </a:rPr>
              <a:t>Please support your child in choosing </a:t>
            </a:r>
            <a:r>
              <a:rPr lang="en-GB" sz="1100" b="1" i="1" dirty="0">
                <a:latin typeface="Sassoon Infant Rg" panose="02000503030000020003" pitchFamily="2" charset="0"/>
                <a:ea typeface="Sassoon Infant Rg" panose="02000503030000020003" pitchFamily="2" charset="0"/>
                <a:cs typeface="Times New Roman" panose="02020603050405020304" pitchFamily="18" charset="0"/>
              </a:rPr>
              <a:t>at least one</a:t>
            </a:r>
            <a:r>
              <a:rPr lang="en-GB" sz="1100" b="1" dirty="0">
                <a:latin typeface="Sassoon Infant Rg" panose="02000503030000020003" pitchFamily="2" charset="0"/>
                <a:ea typeface="Sassoon Infant Rg" panose="02000503030000020003" pitchFamily="2" charset="0"/>
                <a:cs typeface="Times New Roman" panose="02020603050405020304" pitchFamily="18" charset="0"/>
              </a:rPr>
              <a:t> project to complete. If you would like to do more, that would be great!</a:t>
            </a:r>
            <a:endParaRPr lang="en-GB" sz="1100" dirty="0">
              <a:latin typeface="Sassoon Infant Rg" panose="02000503030000020003" pitchFamily="2" charset="0"/>
              <a:ea typeface="Sassoon Infant Rg" panose="02000503030000020003" pitchFamily="2" charset="0"/>
              <a:cs typeface="Times New Roman" panose="02020603050405020304" pitchFamily="18" charset="0"/>
            </a:endParaRPr>
          </a:p>
          <a:p>
            <a:r>
              <a:rPr lang="en-GB" sz="1100" b="1" dirty="0">
                <a:latin typeface="Sassoon Infant Rg" panose="02000503030000020003" pitchFamily="2" charset="0"/>
                <a:ea typeface="Sassoon Infant Rg" panose="02000503030000020003" pitchFamily="2" charset="0"/>
                <a:cs typeface="Times New Roman" panose="02020603050405020304" pitchFamily="18" charset="0"/>
              </a:rPr>
              <a:t> </a:t>
            </a:r>
            <a:endParaRPr lang="en-GB" sz="1100" dirty="0">
              <a:latin typeface="Sassoon Infant Rg" panose="02000503030000020003" pitchFamily="2" charset="0"/>
              <a:ea typeface="Sassoon Infant Rg" panose="02000503030000020003" pitchFamily="2" charset="0"/>
              <a:cs typeface="Times New Roman" panose="02020603050405020304" pitchFamily="18" charset="0"/>
            </a:endParaRPr>
          </a:p>
          <a:p>
            <a:r>
              <a:rPr lang="en-GB" sz="1100" b="1" dirty="0">
                <a:solidFill>
                  <a:srgbClr val="FF0000"/>
                </a:solidFill>
                <a:latin typeface="Sassoon Infant Rg" panose="02000503030000020003" pitchFamily="2" charset="0"/>
                <a:ea typeface="Sassoon Infant Rg" panose="02000503030000020003" pitchFamily="2" charset="0"/>
                <a:cs typeface="Times New Roman" panose="02020603050405020304" pitchFamily="18" charset="0"/>
              </a:rPr>
              <a:t>The final date to send in the project is Friday 20</a:t>
            </a:r>
            <a:r>
              <a:rPr lang="en-GB" sz="1100" b="1" baseline="30000" dirty="0">
                <a:solidFill>
                  <a:srgbClr val="FF0000"/>
                </a:solidFill>
                <a:latin typeface="Sassoon Infant Rg" panose="02000503030000020003" pitchFamily="2" charset="0"/>
                <a:ea typeface="Sassoon Infant Rg" panose="02000503030000020003" pitchFamily="2" charset="0"/>
                <a:cs typeface="Times New Roman" panose="02020603050405020304" pitchFamily="18" charset="0"/>
              </a:rPr>
              <a:t>th</a:t>
            </a:r>
            <a:r>
              <a:rPr lang="en-GB" sz="1100" b="1" dirty="0">
                <a:solidFill>
                  <a:srgbClr val="FF0000"/>
                </a:solidFill>
                <a:latin typeface="Sassoon Infant Rg" panose="02000503030000020003" pitchFamily="2" charset="0"/>
                <a:ea typeface="Sassoon Infant Rg" panose="02000503030000020003" pitchFamily="2" charset="0"/>
                <a:cs typeface="Times New Roman" panose="02020603050405020304" pitchFamily="18" charset="0"/>
              </a:rPr>
              <a:t> May</a:t>
            </a:r>
            <a:r>
              <a:rPr lang="en-GB" sz="1100" b="1" dirty="0">
                <a:latin typeface="Sassoon Infant Rg" panose="02000503030000020003" pitchFamily="2" charset="0"/>
                <a:ea typeface="Sassoon Infant Rg" panose="02000503030000020003" pitchFamily="2" charset="0"/>
                <a:cs typeface="Times New Roman" panose="02020603050405020304" pitchFamily="18" charset="0"/>
              </a:rPr>
              <a:t>. Please bring in your work or email us photos of your children’s achievements so we can celebrate these in our classes.</a:t>
            </a:r>
            <a:endParaRPr lang="en-GB" sz="1100" dirty="0">
              <a:latin typeface="Sassoon Infant Rg" panose="02000503030000020003" pitchFamily="2" charset="0"/>
              <a:ea typeface="Sassoon Infant Rg" panose="02000503030000020003" pitchFamily="2" charset="0"/>
              <a:cs typeface="Times New Roman" panose="02020603050405020304" pitchFamily="18" charset="0"/>
            </a:endParaRPr>
          </a:p>
          <a:p>
            <a:r>
              <a:rPr lang="en-GB" sz="1100" b="1" dirty="0">
                <a:latin typeface="Sassoon Infant Rg" panose="02000503030000020003" pitchFamily="2" charset="0"/>
                <a:ea typeface="Sassoon Infant Rg" panose="02000503030000020003" pitchFamily="2" charset="0"/>
                <a:cs typeface="Times New Roman" panose="02020603050405020304" pitchFamily="18" charset="0"/>
              </a:rPr>
              <a:t> </a:t>
            </a:r>
            <a:endParaRPr lang="en-GB" sz="1100" dirty="0">
              <a:latin typeface="Sassoon Infant Rg" panose="02000503030000020003" pitchFamily="2" charset="0"/>
              <a:ea typeface="Sassoon Infant Rg" panose="02000503030000020003" pitchFamily="2" charset="0"/>
              <a:cs typeface="Times New Roman" panose="02020603050405020304" pitchFamily="18" charset="0"/>
            </a:endParaRPr>
          </a:p>
          <a:p>
            <a:r>
              <a:rPr lang="en-GB" sz="1100" b="1" dirty="0">
                <a:latin typeface="Sassoon Infant Rg" panose="02000503030000020003" pitchFamily="2" charset="0"/>
                <a:ea typeface="Sassoon Infant Rg" panose="02000503030000020003" pitchFamily="2" charset="0"/>
                <a:cs typeface="Times New Roman" panose="02020603050405020304" pitchFamily="18" charset="0"/>
              </a:rPr>
              <a:t>If you have any questions, please ask your child’s class teacher.</a:t>
            </a:r>
            <a:endParaRPr lang="en-GB" sz="1100" dirty="0">
              <a:latin typeface="Sassoon Infant Rg" panose="02000503030000020003" pitchFamily="2" charset="0"/>
              <a:ea typeface="Sassoon Infant Rg" panose="02000503030000020003" pitchFamily="2" charset="0"/>
              <a:cs typeface="Times New Roman" panose="02020603050405020304" pitchFamily="18" charset="0"/>
            </a:endParaRPr>
          </a:p>
          <a:p>
            <a:r>
              <a:rPr lang="en-GB" sz="1100" b="1" dirty="0">
                <a:latin typeface="Sassoon Infant Rg" panose="02000503030000020003" pitchFamily="2" charset="0"/>
                <a:ea typeface="Sassoon Infant Rg" panose="02000503030000020003" pitchFamily="2" charset="0"/>
                <a:cs typeface="Times New Roman" panose="02020603050405020304" pitchFamily="18" charset="0"/>
              </a:rPr>
              <a:t>Thank you for your support.</a:t>
            </a:r>
            <a:endParaRPr lang="en-GB" sz="1100" dirty="0">
              <a:latin typeface="Sassoon Infant Rg" panose="02000503030000020003" pitchFamily="2" charset="0"/>
              <a:ea typeface="Sassoon Infant Rg" panose="02000503030000020003" pitchFamily="2" charset="0"/>
              <a:cs typeface="Times New Roman" panose="02020603050405020304" pitchFamily="18" charset="0"/>
            </a:endParaRPr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4408596" y="2526198"/>
            <a:ext cx="3234104" cy="124457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74295" tIns="37148" rIns="74295" bIns="37148" anchor="t" anchorCtr="0">
            <a:spAutoFit/>
          </a:bodyPr>
          <a:lstStyle/>
          <a:p>
            <a:pPr algn="ctr"/>
            <a:r>
              <a:rPr lang="en-GB" sz="2800" b="1" dirty="0">
                <a:latin typeface="Sassoon Infant Rg" panose="02000503030000020003" pitchFamily="2" charset="0"/>
                <a:ea typeface="Sassoon Infant Rg" panose="02000503030000020003" pitchFamily="2" charset="0"/>
                <a:cs typeface="Times New Roman" panose="02020603050405020304" pitchFamily="18" charset="0"/>
              </a:rPr>
              <a:t>Creative Homework</a:t>
            </a:r>
            <a:endParaRPr lang="en-GB" sz="2000" dirty="0">
              <a:latin typeface="Sassoon Infant Rg" panose="02000503030000020003" pitchFamily="2" charset="0"/>
              <a:ea typeface="Sassoon Infant Rg" panose="02000503030000020003" pitchFamily="2" charset="0"/>
              <a:cs typeface="Times New Roman" panose="02020603050405020304" pitchFamily="18" charset="0"/>
            </a:endParaRPr>
          </a:p>
          <a:p>
            <a:pPr algn="ctr"/>
            <a:r>
              <a:rPr lang="en-GB" sz="2400" b="1" dirty="0">
                <a:latin typeface="Sassoon Infant Rg" panose="02000503030000020003" pitchFamily="2" charset="0"/>
                <a:ea typeface="Sassoon Infant Rg" panose="02000503030000020003" pitchFamily="2" charset="0"/>
                <a:cs typeface="Times New Roman" panose="02020603050405020304" pitchFamily="18" charset="0"/>
              </a:rPr>
              <a:t>Summer Term 1 Year group 2</a:t>
            </a:r>
            <a:endParaRPr lang="en-GB" dirty="0">
              <a:latin typeface="Sassoon Infant Rg" panose="02000503030000020003" pitchFamily="2" charset="0"/>
              <a:ea typeface="Sassoon Infant Rg" panose="02000503030000020003" pitchFamily="2" charset="0"/>
              <a:cs typeface="Times New Roman" panose="02020603050405020304" pitchFamily="18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4419528" y="147267"/>
            <a:ext cx="3223172" cy="69057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74295" tIns="37148" rIns="74295" bIns="37148" anchor="t" anchorCtr="0">
            <a:spAutoFit/>
          </a:bodyPr>
          <a:lstStyle/>
          <a:p>
            <a:pPr algn="ctr"/>
            <a:r>
              <a:rPr lang="en-GB" sz="2000" dirty="0">
                <a:latin typeface="Sassoon Infant Rg" panose="02000503030000020003" pitchFamily="2" charset="0"/>
                <a:ea typeface="Sassoon Infant Rg" panose="02000503030000020003" pitchFamily="2" charset="0"/>
                <a:cs typeface="Times New Roman" panose="02020603050405020304" pitchFamily="18" charset="0"/>
              </a:rPr>
              <a:t>We care about our environment!</a:t>
            </a:r>
          </a:p>
        </p:txBody>
      </p:sp>
      <p:sp>
        <p:nvSpPr>
          <p:cNvPr id="3" name="Rectangle 2"/>
          <p:cNvSpPr/>
          <p:nvPr/>
        </p:nvSpPr>
        <p:spPr>
          <a:xfrm>
            <a:off x="1307322" y="2767150"/>
            <a:ext cx="3054907" cy="1529441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600" u="sng" dirty="0">
                <a:solidFill>
                  <a:schemeClr val="tx1"/>
                </a:solidFill>
                <a:latin typeface="Sassoon Infant Rg" panose="02000503030000020003" pitchFamily="2" charset="0"/>
                <a:ea typeface="Sassoon Infant Rg" panose="02000503030000020003" pitchFamily="2" charset="0"/>
                <a:cs typeface="Times New Roman" panose="02020603050405020304" pitchFamily="18" charset="0"/>
              </a:rPr>
              <a:t>Project 1: </a:t>
            </a:r>
          </a:p>
          <a:p>
            <a:r>
              <a:rPr lang="en-GB" sz="1600" dirty="0">
                <a:solidFill>
                  <a:schemeClr val="tx1"/>
                </a:solidFill>
                <a:latin typeface="Sassoon Infant Rg" panose="02000503030000020003" pitchFamily="2" charset="0"/>
                <a:ea typeface="Sassoon Infant Rg" panose="02000503030000020003" pitchFamily="2" charset="0"/>
                <a:cs typeface="Times New Roman" panose="02020603050405020304" pitchFamily="18" charset="0"/>
              </a:rPr>
              <a:t>Make a model of a rainforest using recycled materials.</a:t>
            </a:r>
            <a:endParaRPr lang="en-GB" sz="1400" dirty="0">
              <a:solidFill>
                <a:schemeClr val="tx1"/>
              </a:solidFill>
              <a:latin typeface="Sassoon Infant Rg" panose="02000503030000020003" pitchFamily="2" charset="0"/>
              <a:ea typeface="Sassoon Infant Rg" panose="02000503030000020003" pitchFamily="2" charset="0"/>
              <a:cs typeface="Times New Roman" panose="02020603050405020304" pitchFamily="18" charset="0"/>
            </a:endParaRPr>
          </a:p>
          <a:p>
            <a:endParaRPr lang="en-US" sz="1400" dirty="0">
              <a:solidFill>
                <a:schemeClr val="tx1"/>
              </a:solidFill>
              <a:latin typeface="Sassoon Infant Rg" panose="02000503030000020003" pitchFamily="2" charset="0"/>
              <a:ea typeface="Sassoon Infant Rg" panose="02000503030000020003" pitchFamily="2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307322" y="4365098"/>
            <a:ext cx="3054907" cy="152944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600" u="sng" dirty="0">
                <a:solidFill>
                  <a:schemeClr val="tx1"/>
                </a:solidFill>
                <a:latin typeface="Sassoon Infant Rg" panose="02000503030000020003" pitchFamily="2" charset="0"/>
                <a:ea typeface="Sassoon Infant Rg" panose="02000503030000020003" pitchFamily="2" charset="0"/>
                <a:cs typeface="Times New Roman" panose="02020603050405020304" pitchFamily="18" charset="0"/>
              </a:rPr>
              <a:t>Project 2: </a:t>
            </a:r>
          </a:p>
          <a:p>
            <a:r>
              <a:rPr lang="en-GB" sz="1600" dirty="0">
                <a:solidFill>
                  <a:schemeClr val="tx1"/>
                </a:solidFill>
                <a:latin typeface="Sassoon Infant Rg" panose="02000503030000020003" pitchFamily="2" charset="0"/>
                <a:ea typeface="Sassoon Infant Rg" panose="02000503030000020003" pitchFamily="2" charset="0"/>
                <a:cs typeface="Times New Roman" panose="02020603050405020304" pitchFamily="18" charset="0"/>
              </a:rPr>
              <a:t>Make a picture </a:t>
            </a:r>
          </a:p>
          <a:p>
            <a:r>
              <a:rPr lang="en-GB" sz="1600" dirty="0">
                <a:solidFill>
                  <a:schemeClr val="tx1"/>
                </a:solidFill>
                <a:latin typeface="Sassoon Infant Rg" panose="02000503030000020003" pitchFamily="2" charset="0"/>
                <a:ea typeface="Sassoon Infant Rg" panose="02000503030000020003" pitchFamily="2" charset="0"/>
                <a:cs typeface="Times New Roman" panose="02020603050405020304" pitchFamily="18" charset="0"/>
              </a:rPr>
              <a:t>using different </a:t>
            </a:r>
          </a:p>
          <a:p>
            <a:r>
              <a:rPr lang="en-GB" sz="1600" dirty="0">
                <a:solidFill>
                  <a:schemeClr val="tx1"/>
                </a:solidFill>
                <a:latin typeface="Sassoon Infant Rg" panose="02000503030000020003" pitchFamily="2" charset="0"/>
                <a:ea typeface="Sassoon Infant Rg" panose="02000503030000020003" pitchFamily="2" charset="0"/>
                <a:cs typeface="Times New Roman" panose="02020603050405020304" pitchFamily="18" charset="0"/>
              </a:rPr>
              <a:t>leaf types. Can </a:t>
            </a:r>
          </a:p>
          <a:p>
            <a:r>
              <a:rPr lang="en-GB" sz="1600" dirty="0">
                <a:solidFill>
                  <a:schemeClr val="tx1"/>
                </a:solidFill>
                <a:latin typeface="Sassoon Infant Rg" panose="02000503030000020003" pitchFamily="2" charset="0"/>
                <a:ea typeface="Sassoon Infant Rg" panose="02000503030000020003" pitchFamily="2" charset="0"/>
                <a:cs typeface="Times New Roman" panose="02020603050405020304" pitchFamily="18" charset="0"/>
              </a:rPr>
              <a:t>you name and </a:t>
            </a:r>
          </a:p>
          <a:p>
            <a:r>
              <a:rPr lang="en-GB" sz="1600" dirty="0">
                <a:solidFill>
                  <a:schemeClr val="tx1"/>
                </a:solidFill>
                <a:latin typeface="Sassoon Infant Rg" panose="02000503030000020003" pitchFamily="2" charset="0"/>
                <a:ea typeface="Sassoon Infant Rg" panose="02000503030000020003" pitchFamily="2" charset="0"/>
                <a:cs typeface="Times New Roman" panose="02020603050405020304" pitchFamily="18" charset="0"/>
              </a:rPr>
              <a:t>identify them.</a:t>
            </a:r>
            <a:endParaRPr lang="en-GB" sz="1400" dirty="0">
              <a:solidFill>
                <a:schemeClr val="tx1"/>
              </a:solidFill>
              <a:latin typeface="Sassoon Infant Rg" panose="02000503030000020003" pitchFamily="2" charset="0"/>
              <a:ea typeface="Sassoon Infant Rg" panose="02000503030000020003" pitchFamily="2" charset="0"/>
              <a:cs typeface="Times New Roman" panose="02020603050405020304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307322" y="5963049"/>
            <a:ext cx="6335379" cy="417874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600" u="sng" dirty="0">
                <a:solidFill>
                  <a:schemeClr val="tx1"/>
                </a:solidFill>
                <a:latin typeface="Sassoon Infant Rg" panose="02000503030000020003" pitchFamily="2" charset="0"/>
                <a:ea typeface="Sassoon Infant Rg" panose="02000503030000020003" pitchFamily="2" charset="0"/>
                <a:cs typeface="Times New Roman" panose="02020603050405020304" pitchFamily="18" charset="0"/>
              </a:rPr>
              <a:t>Project 3: </a:t>
            </a:r>
            <a:r>
              <a:rPr lang="en-GB" sz="1600" dirty="0">
                <a:solidFill>
                  <a:schemeClr val="tx1"/>
                </a:solidFill>
                <a:latin typeface="Sassoon Infant Rg" panose="02000503030000020003" pitchFamily="2" charset="0"/>
                <a:ea typeface="Sassoon Infant Rg" panose="02000503030000020003" pitchFamily="2" charset="0"/>
                <a:cs typeface="Times New Roman" panose="02020603050405020304" pitchFamily="18" charset="0"/>
              </a:rPr>
              <a:t>Make up a song using the words ‘Reduce, Reuse, Recycle</a:t>
            </a:r>
            <a:endParaRPr lang="en-US" sz="1600" dirty="0">
              <a:solidFill>
                <a:schemeClr val="tx1"/>
              </a:solidFill>
              <a:latin typeface="Sassoon Infant Rg" panose="02000503030000020003" pitchFamily="2" charset="0"/>
              <a:ea typeface="Sassoon Infant Rg" panose="02000503030000020003" pitchFamily="2" charset="0"/>
              <a:cs typeface="Times New Roman" panose="02020603050405020304" pitchFamily="18" charset="0"/>
            </a:endParaRPr>
          </a:p>
          <a:p>
            <a:endParaRPr lang="en-GB" sz="1400" u="sng" dirty="0">
              <a:solidFill>
                <a:schemeClr val="tx1"/>
              </a:solidFill>
              <a:latin typeface="Sassoon Infant Rg" panose="02000503030000020003" pitchFamily="2" charset="0"/>
              <a:ea typeface="Sassoon Infant Rg" panose="02000503030000020003" pitchFamily="2" charset="0"/>
              <a:cs typeface="Times New Roman" panose="02020603050405020304" pitchFamily="18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704554" y="5016354"/>
            <a:ext cx="2999799" cy="136457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600" u="sng" dirty="0">
                <a:solidFill>
                  <a:schemeClr val="tx1"/>
                </a:solidFill>
                <a:latin typeface="Sassoon Infant Rg" panose="02000503030000020003" pitchFamily="2" charset="0"/>
                <a:ea typeface="Sassoon Infant Rg" panose="02000503030000020003" pitchFamily="2" charset="0"/>
                <a:cs typeface="Times New Roman" panose="02020603050405020304" pitchFamily="18" charset="0"/>
              </a:rPr>
              <a:t>Project 7 </a:t>
            </a:r>
          </a:p>
          <a:p>
            <a:r>
              <a:rPr lang="en-GB" sz="1400" dirty="0">
                <a:solidFill>
                  <a:schemeClr val="tx1"/>
                </a:solidFill>
                <a:latin typeface="Sassoon Infant Rg" panose="02000503030000020003" pitchFamily="2" charset="0"/>
                <a:ea typeface="Sassoon Infant Rg" panose="02000503030000020003" pitchFamily="2" charset="0"/>
                <a:cs typeface="Times New Roman" panose="02020603050405020304" pitchFamily="18" charset="0"/>
              </a:rPr>
              <a:t>Use your imagination to create a 3D </a:t>
            </a:r>
            <a:r>
              <a:rPr lang="en-GB" sz="1400" dirty="0" err="1">
                <a:solidFill>
                  <a:schemeClr val="tx1"/>
                </a:solidFill>
                <a:latin typeface="Sassoon Infant Rg" panose="02000503030000020003" pitchFamily="2" charset="0"/>
                <a:ea typeface="Sassoon Infant Rg" panose="02000503030000020003" pitchFamily="2" charset="0"/>
                <a:cs typeface="Times New Roman" panose="02020603050405020304" pitchFamily="18" charset="0"/>
              </a:rPr>
              <a:t>scultpture</a:t>
            </a:r>
            <a:r>
              <a:rPr lang="en-GB" sz="1400" dirty="0">
                <a:solidFill>
                  <a:schemeClr val="tx1"/>
                </a:solidFill>
                <a:latin typeface="Sassoon Infant Rg" panose="02000503030000020003" pitchFamily="2" charset="0"/>
                <a:ea typeface="Sassoon Infant Rg" panose="02000503030000020003" pitchFamily="2" charset="0"/>
                <a:cs typeface="Times New Roman" panose="02020603050405020304" pitchFamily="18" charset="0"/>
              </a:rPr>
              <a:t> of an animal you would find in a rainforest. Such as a toucan, tiger, snake. </a:t>
            </a:r>
          </a:p>
        </p:txBody>
      </p:sp>
      <p:sp>
        <p:nvSpPr>
          <p:cNvPr id="25" name="Rectangle 24"/>
          <p:cNvSpPr/>
          <p:nvPr/>
        </p:nvSpPr>
        <p:spPr>
          <a:xfrm>
            <a:off x="7704554" y="84463"/>
            <a:ext cx="2968176" cy="3214546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600" u="sng" dirty="0">
                <a:solidFill>
                  <a:schemeClr val="tx1"/>
                </a:solidFill>
                <a:latin typeface="Sassoon Infant Rg" panose="02000503030000020003" pitchFamily="2" charset="0"/>
                <a:ea typeface="Sassoon Infant Rg" panose="02000503030000020003" pitchFamily="2" charset="0"/>
                <a:cs typeface="Times New Roman" panose="02020603050405020304" pitchFamily="18" charset="0"/>
              </a:rPr>
              <a:t>Project 5</a:t>
            </a:r>
          </a:p>
          <a:p>
            <a:r>
              <a:rPr lang="en-GB" sz="1400" dirty="0">
                <a:solidFill>
                  <a:schemeClr val="tx1"/>
                </a:solidFill>
                <a:latin typeface="Sassoon Infant Rg" panose="02000503030000020003" pitchFamily="2" charset="0"/>
                <a:ea typeface="Sassoon Infant Rg" panose="02000503030000020003" pitchFamily="2" charset="0"/>
                <a:cs typeface="Times New Roman" panose="02020603050405020304" pitchFamily="18" charset="0"/>
              </a:rPr>
              <a:t>Using only a pencil draw a black and white sketch of a rain forest. How many shades of grey can you make? How many different textures can you draw? Add shading for shadows and rub out parts for highlights.</a:t>
            </a:r>
          </a:p>
          <a:p>
            <a:endParaRPr lang="en-GB" sz="1400" dirty="0">
              <a:solidFill>
                <a:schemeClr val="tx1"/>
              </a:solidFill>
              <a:latin typeface="Sassoon Infant Rg" panose="02000503030000020003" pitchFamily="2" charset="0"/>
              <a:ea typeface="Sassoon Infant Rg" panose="02000503030000020003" pitchFamily="2" charset="0"/>
              <a:cs typeface="Times New Roman" panose="02020603050405020304" pitchFamily="18" charset="0"/>
            </a:endParaRPr>
          </a:p>
          <a:p>
            <a:endParaRPr lang="en-GB" sz="1200" b="1" dirty="0">
              <a:solidFill>
                <a:schemeClr val="tx1"/>
              </a:solidFill>
              <a:latin typeface="Sassoon Infant Rg" panose="02000503030000020003" pitchFamily="2" charset="0"/>
              <a:ea typeface="Sassoon Infant Rg" panose="02000503030000020003" pitchFamily="2" charset="0"/>
              <a:cs typeface="Times New Roman" panose="02020603050405020304" pitchFamily="18" charset="0"/>
            </a:endParaRPr>
          </a:p>
        </p:txBody>
      </p:sp>
      <p:pic>
        <p:nvPicPr>
          <p:cNvPr id="14" name="Picture 13" descr="Image result for tin forest">
            <a:extLst>
              <a:ext uri="{FF2B5EF4-FFF2-40B4-BE49-F238E27FC236}">
                <a16:creationId xmlns:a16="http://schemas.microsoft.com/office/drawing/2014/main" id="{8822F739-B475-4421-94C8-19287BD75AD4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4899" y="934456"/>
            <a:ext cx="2493168" cy="1563016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12" descr="Rainforest Ecosystems Explained | Micklefield School">
            <a:extLst>
              <a:ext uri="{FF2B5EF4-FFF2-40B4-BE49-F238E27FC236}">
                <a16:creationId xmlns:a16="http://schemas.microsoft.com/office/drawing/2014/main" id="{3EB3ACE6-DA4C-47B1-9303-42B6FCECDB41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01" t="49595" r="47203" b="4576"/>
          <a:stretch/>
        </p:blipFill>
        <p:spPr bwMode="auto">
          <a:xfrm>
            <a:off x="2259939" y="3537242"/>
            <a:ext cx="779673" cy="70655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5" name="Picture 14" descr="Rainforest Ecosystems Explained | Micklefield School">
            <a:extLst>
              <a:ext uri="{FF2B5EF4-FFF2-40B4-BE49-F238E27FC236}">
                <a16:creationId xmlns:a16="http://schemas.microsoft.com/office/drawing/2014/main" id="{4A3F9D72-20EE-4372-91E4-92C78047A745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053" t="46615" r="7558" b="20951"/>
          <a:stretch/>
        </p:blipFill>
        <p:spPr bwMode="auto">
          <a:xfrm>
            <a:off x="3131077" y="3362907"/>
            <a:ext cx="1079651" cy="85762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" name="Picture 3" descr="Background pattern&#10;&#10;Description automatically generated">
            <a:extLst>
              <a:ext uri="{FF2B5EF4-FFF2-40B4-BE49-F238E27FC236}">
                <a16:creationId xmlns:a16="http://schemas.microsoft.com/office/drawing/2014/main" id="{1FEFD576-862D-4A2A-8548-0840BFCB3D9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2036" y="4528454"/>
            <a:ext cx="1574706" cy="107645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692AED2-D6DF-43BD-AACC-84A1E05BD676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6470" y="2489193"/>
            <a:ext cx="1875750" cy="756091"/>
          </a:xfrm>
          <a:prstGeom prst="rect">
            <a:avLst/>
          </a:prstGeom>
        </p:spPr>
      </p:pic>
      <p:pic>
        <p:nvPicPr>
          <p:cNvPr id="8" name="Picture 7" descr="A black and white drawing of trees&#10;&#10;Description automatically generated with medium confidence">
            <a:extLst>
              <a:ext uri="{FF2B5EF4-FFF2-40B4-BE49-F238E27FC236}">
                <a16:creationId xmlns:a16="http://schemas.microsoft.com/office/drawing/2014/main" id="{C5BE112C-F1E6-44F2-A22A-93EB79592034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94318">
            <a:off x="9013710" y="1828589"/>
            <a:ext cx="1471576" cy="1057271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6157D662-18EB-44C2-BCAC-0FE8A23D26C1}"/>
              </a:ext>
            </a:extLst>
          </p:cNvPr>
          <p:cNvSpPr/>
          <p:nvPr/>
        </p:nvSpPr>
        <p:spPr>
          <a:xfrm>
            <a:off x="4419528" y="3890518"/>
            <a:ext cx="3223172" cy="200402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600" u="sng" dirty="0">
                <a:solidFill>
                  <a:schemeClr val="tx1"/>
                </a:solidFill>
                <a:latin typeface="Sassoon Infant Rg" panose="02000503030000020003" pitchFamily="2" charset="0"/>
                <a:ea typeface="Sassoon Infant Rg" panose="02000503030000020003" pitchFamily="2" charset="0"/>
                <a:cs typeface="Times New Roman" panose="02020603050405020304" pitchFamily="18" charset="0"/>
              </a:rPr>
              <a:t>Project 4</a:t>
            </a:r>
            <a:endParaRPr lang="en-GB" sz="1600" b="1" dirty="0">
              <a:solidFill>
                <a:schemeClr val="tx1"/>
              </a:solidFill>
              <a:latin typeface="Sassoon Infant Rg" panose="02000503030000020003" pitchFamily="2" charset="0"/>
              <a:ea typeface="Sassoon Infant Rg" panose="02000503030000020003" pitchFamily="2" charset="0"/>
              <a:cs typeface="Times New Roman" panose="02020603050405020304" pitchFamily="18" charset="0"/>
            </a:endParaRPr>
          </a:p>
          <a:p>
            <a:r>
              <a:rPr lang="en-GB" sz="1400" dirty="0">
                <a:solidFill>
                  <a:schemeClr val="tx1"/>
                </a:solidFill>
                <a:latin typeface="Sassoon Infant Rg" panose="02000503030000020003" pitchFamily="2" charset="0"/>
                <a:ea typeface="Sassoon Infant Rg" panose="02000503030000020003" pitchFamily="2" charset="0"/>
                <a:cs typeface="Times New Roman" panose="02020603050405020304" pitchFamily="18" charset="0"/>
              </a:rPr>
              <a:t>Use recycled materials to create a musical instrument that could make sounds of the rainforest. For example using lentils in a pringles tube. </a:t>
            </a:r>
          </a:p>
          <a:p>
            <a:endParaRPr lang="en-GB" sz="1600" u="sng" dirty="0">
              <a:solidFill>
                <a:schemeClr val="tx1"/>
              </a:solidFill>
              <a:latin typeface="Sassoon Infant Rg" panose="02000503030000020003" pitchFamily="2" charset="0"/>
              <a:ea typeface="Sassoon Infant Rg" panose="02000503030000020003" pitchFamily="2" charset="0"/>
              <a:cs typeface="Times New Roman" panose="02020603050405020304" pitchFamily="18" charset="0"/>
            </a:endParaRPr>
          </a:p>
          <a:p>
            <a:endParaRPr lang="en-GB" sz="1600" u="sng" dirty="0">
              <a:solidFill>
                <a:schemeClr val="tx1"/>
              </a:solidFill>
              <a:latin typeface="Sassoon Infant Rg" panose="02000503030000020003" pitchFamily="2" charset="0"/>
              <a:ea typeface="Sassoon Infant Rg" panose="02000503030000020003" pitchFamily="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55559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282</Words>
  <Application>Microsoft Office PowerPoint</Application>
  <PresentationFormat>Widescreen</PresentationFormat>
  <Paragraphs>28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Sassoon Infant Rg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Amanda Harker</dc:creator>
  <cp:lastModifiedBy>Amanda Harker</cp:lastModifiedBy>
  <cp:revision>1</cp:revision>
  <dcterms:created xsi:type="dcterms:W3CDTF">2022-04-08T12:09:38Z</dcterms:created>
  <dcterms:modified xsi:type="dcterms:W3CDTF">2022-04-08T12:10:24Z</dcterms:modified>
</cp:coreProperties>
</file>