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67"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Roboto" panose="020B0604020202020204" charset="0"/>
      <p:regular r:id="rId30"/>
      <p:bold r:id="rId31"/>
      <p:italic r:id="rId32"/>
      <p:boldItalic r:id="rId33"/>
    </p:embeddedFont>
    <p:embeddedFont>
      <p:font typeface="Twinkl" panose="020B0604020202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18" autoAdjust="0"/>
    <p:restoredTop sz="94660"/>
  </p:normalViewPr>
  <p:slideViewPr>
    <p:cSldViewPr snapToGrid="0" showGuides="1">
      <p:cViewPr varScale="1">
        <p:scale>
          <a:sx n="74" d="100"/>
          <a:sy n="74" d="100"/>
        </p:scale>
        <p:origin x="1434"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creativecommons.org/licenses/by/2.0/uk/"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grpSp>
        <p:nvGrpSpPr>
          <p:cNvPr id="12" name="Group 11">
            <a:extLst>
              <a:ext uri="{FF2B5EF4-FFF2-40B4-BE49-F238E27FC236}">
                <a16:creationId xmlns:a16="http://schemas.microsoft.com/office/drawing/2014/main" xmlns="" id="{6DD282D6-E009-415B-815A-779C0728A286}"/>
              </a:ext>
            </a:extLst>
          </p:cNvPr>
          <p:cNvGrpSpPr/>
          <p:nvPr/>
        </p:nvGrpSpPr>
        <p:grpSpPr>
          <a:xfrm>
            <a:off x="5174687" y="3725637"/>
            <a:ext cx="3403018" cy="2570015"/>
            <a:chOff x="4849581" y="977781"/>
            <a:chExt cx="3403018" cy="2570015"/>
          </a:xfrm>
        </p:grpSpPr>
        <p:pic>
          <p:nvPicPr>
            <p:cNvPr id="8" name="Picture 7">
              <a:extLst>
                <a:ext uri="{FF2B5EF4-FFF2-40B4-BE49-F238E27FC236}">
                  <a16:creationId xmlns:a16="http://schemas.microsoft.com/office/drawing/2014/main" xmlns="" id="{ABA2E24B-8C8C-48F6-A9C8-82F63EB354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46" t="7959" r="15923" b="20022"/>
            <a:stretch/>
          </p:blipFill>
          <p:spPr>
            <a:xfrm>
              <a:off x="4849581" y="977781"/>
              <a:ext cx="3403018" cy="2570015"/>
            </a:xfrm>
            <a:prstGeom prst="rect">
              <a:avLst/>
            </a:prstGeom>
          </p:spPr>
        </p:pic>
        <p:sp>
          <p:nvSpPr>
            <p:cNvPr id="3" name="Rectangle 2">
              <a:extLst>
                <a:ext uri="{FF2B5EF4-FFF2-40B4-BE49-F238E27FC236}">
                  <a16:creationId xmlns:a16="http://schemas.microsoft.com/office/drawing/2014/main" xmlns="" id="{A768216B-1856-4359-82C1-6F30C02A6CFA}"/>
                </a:ext>
              </a:extLst>
            </p:cNvPr>
            <p:cNvSpPr/>
            <p:nvPr/>
          </p:nvSpPr>
          <p:spPr>
            <a:xfrm>
              <a:off x="5406772" y="1350119"/>
              <a:ext cx="2288635" cy="1754326"/>
            </a:xfrm>
            <a:prstGeom prst="rect">
              <a:avLst/>
            </a:prstGeom>
          </p:spPr>
          <p:txBody>
            <a:bodyPr wrap="square">
              <a:spAutoFit/>
            </a:bodyPr>
            <a:lstStyle/>
            <a:p>
              <a:pPr algn="ctr">
                <a:spcBef>
                  <a:spcPct val="0"/>
                </a:spcBef>
              </a:pPr>
              <a:r>
                <a:rPr lang="en-GB" altLang="en-US" dirty="0"/>
                <a:t>At the castle, there are special jewels called the Honours of Scotland, which were made for the King of Scotland.</a:t>
              </a:r>
            </a:p>
          </p:txBody>
        </p:sp>
      </p:gr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2440024" y="1334482"/>
            <a:ext cx="4193784" cy="3158798"/>
            <a:chOff x="4600484" y="3004524"/>
            <a:chExt cx="4646484" cy="3509101"/>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4600484" y="3004524"/>
              <a:ext cx="4646484" cy="3509101"/>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5110163" y="3703241"/>
              <a:ext cx="3541952" cy="2256594"/>
            </a:xfrm>
            <a:prstGeom prst="rect">
              <a:avLst/>
            </a:prstGeom>
          </p:spPr>
          <p:txBody>
            <a:bodyPr wrap="square">
              <a:spAutoFit/>
            </a:bodyPr>
            <a:lstStyle/>
            <a:p>
              <a:pPr algn="ctr">
                <a:spcBef>
                  <a:spcPct val="0"/>
                </a:spcBef>
              </a:pPr>
              <a:r>
                <a:rPr lang="en-GB" altLang="en-US" dirty="0"/>
                <a:t>In Edinburgh Castle, there is a special stone called the Stone of Destiny. Lots of kings and queens have sat on this stone when they became king or queen and were given their crown.</a:t>
              </a:r>
            </a:p>
          </p:txBody>
        </p:sp>
      </p:grpSp>
    </p:spTree>
    <p:extLst>
      <p:ext uri="{BB962C8B-B14F-4D97-AF65-F5344CB8AC3E}">
        <p14:creationId xmlns:p14="http://schemas.microsoft.com/office/powerpoint/2010/main" val="42792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Carrickfergus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754326"/>
          </a:xfrm>
          <a:prstGeom prst="rect">
            <a:avLst/>
          </a:prstGeom>
        </p:spPr>
        <p:txBody>
          <a:bodyPr wrap="square">
            <a:spAutoFit/>
          </a:bodyPr>
          <a:lstStyle/>
          <a:p>
            <a:pPr>
              <a:spcBef>
                <a:spcPct val="0"/>
              </a:spcBef>
            </a:pPr>
            <a:r>
              <a:rPr lang="en-GB" altLang="en-US" dirty="0"/>
              <a:t>Carrickfergus Castle is in County Antrim, Northern Ireland. It was built over 800 years ago by a knight called John de Courcy. It is on the edge of a river called Belfast Lough. Most of the castle was surrounded by the water, which made it easier to defend from attackers. It was part of battles involving Scotland, England, Ireland and France. </a:t>
            </a:r>
          </a:p>
        </p:txBody>
      </p:sp>
      <p:pic>
        <p:nvPicPr>
          <p:cNvPr id="6" name="Picture 2">
            <a:extLst>
              <a:ext uri="{FF2B5EF4-FFF2-40B4-BE49-F238E27FC236}">
                <a16:creationId xmlns:a16="http://schemas.microsoft.com/office/drawing/2014/main" xmlns="" id="{F356331E-476C-4D5E-A393-5D5985E2E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991" y="3138308"/>
            <a:ext cx="4283294" cy="3039757"/>
          </a:xfrm>
          <a:prstGeom prst="roundRect">
            <a:avLst>
              <a:gd name="adj" fmla="val 6762"/>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21">
            <a:extLst>
              <a:ext uri="{FF2B5EF4-FFF2-40B4-BE49-F238E27FC236}">
                <a16:creationId xmlns:a16="http://schemas.microsoft.com/office/drawing/2014/main" xmlns="" id="{FF424C9A-7774-4E0C-AEFB-FF26DE1EFEA9}"/>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Carrickfergus Castle</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err="1">
                <a:latin typeface="Roboto" panose="02000000000000000000" pitchFamily="2" charset="0"/>
                <a:ea typeface="Roboto" panose="02000000000000000000" pitchFamily="2" charset="0"/>
                <a:cs typeface="Arial" panose="020B0604020202020204" pitchFamily="34" charset="0"/>
              </a:rPr>
              <a:t>Perica</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476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3235459" y="1348283"/>
            <a:ext cx="4917121" cy="3703622"/>
            <a:chOff x="4756807" y="2892692"/>
            <a:chExt cx="5447901" cy="4114345"/>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756807" y="2892692"/>
              <a:ext cx="5447901" cy="4114345"/>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5221696" y="3544812"/>
              <a:ext cx="4334077" cy="2564312"/>
            </a:xfrm>
            <a:prstGeom prst="rect">
              <a:avLst/>
            </a:prstGeom>
          </p:spPr>
          <p:txBody>
            <a:bodyPr wrap="square">
              <a:spAutoFit/>
            </a:bodyPr>
            <a:lstStyle/>
            <a:p>
              <a:pPr algn="ctr">
                <a:spcBef>
                  <a:spcPct val="0"/>
                </a:spcBef>
              </a:pPr>
              <a:r>
                <a:rPr lang="en-GB" altLang="en-US" dirty="0"/>
                <a:t>In the First World War, Carrickfergus Castle was used as a place for soldiers to stay. In the Second World War, the castle was used as an air raid shelter. People could go to the castle to protect themselves from bombs being dropped from aeroplanes. </a:t>
              </a:r>
            </a:p>
          </p:txBody>
        </p:sp>
      </p:grpSp>
    </p:spTree>
    <p:extLst>
      <p:ext uri="{BB962C8B-B14F-4D97-AF65-F5344CB8AC3E}">
        <p14:creationId xmlns:p14="http://schemas.microsoft.com/office/powerpoint/2010/main" val="4122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Alnwick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754326"/>
          </a:xfrm>
          <a:prstGeom prst="rect">
            <a:avLst/>
          </a:prstGeom>
        </p:spPr>
        <p:txBody>
          <a:bodyPr wrap="square">
            <a:spAutoFit/>
          </a:bodyPr>
          <a:lstStyle/>
          <a:p>
            <a:pPr>
              <a:spcBef>
                <a:spcPct val="0"/>
              </a:spcBef>
            </a:pPr>
            <a:r>
              <a:rPr lang="en-GB" altLang="en-US" dirty="0"/>
              <a:t>Alnwick Castle is in Northumberland, England. Over 700 years ago, a man named Henry Percy bought the first building and turned it into a castle. The Percy family still live in Alnwick Castle and Ralph Percy is also called the Duke of Northumberland. Alnwick Castle played a part in some important battles including a war between two Royal families called the War of the Roses.</a:t>
            </a:r>
          </a:p>
        </p:txBody>
      </p:sp>
      <p:pic>
        <p:nvPicPr>
          <p:cNvPr id="7" name="Picture 1">
            <a:extLst>
              <a:ext uri="{FF2B5EF4-FFF2-40B4-BE49-F238E27FC236}">
                <a16:creationId xmlns:a16="http://schemas.microsoft.com/office/drawing/2014/main" xmlns="" id="{6CB42431-1A9E-4FFF-9AAA-42ECBFB45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198" y="3155086"/>
            <a:ext cx="5113570" cy="3058356"/>
          </a:xfrm>
          <a:prstGeom prst="roundRect">
            <a:avLst>
              <a:gd name="adj" fmla="val 6518"/>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44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3235460" y="1348283"/>
            <a:ext cx="3021420" cy="2275761"/>
            <a:chOff x="4756807" y="2892692"/>
            <a:chExt cx="3347567" cy="2528138"/>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756807" y="2892692"/>
              <a:ext cx="3347567" cy="2528138"/>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4970743" y="3345500"/>
              <a:ext cx="2781886" cy="1641160"/>
            </a:xfrm>
            <a:prstGeom prst="rect">
              <a:avLst/>
            </a:prstGeom>
          </p:spPr>
          <p:txBody>
            <a:bodyPr wrap="square">
              <a:spAutoFit/>
            </a:bodyPr>
            <a:lstStyle/>
            <a:p>
              <a:pPr algn="ctr">
                <a:spcBef>
                  <a:spcPct val="0"/>
                </a:spcBef>
              </a:pPr>
              <a:r>
                <a:rPr lang="en-GB" altLang="en-US" dirty="0"/>
                <a:t>You might recognise part of Alnwick Castle – it was used to film scenes from the Harry Potter films.</a:t>
              </a:r>
            </a:p>
          </p:txBody>
        </p:sp>
      </p:grpSp>
      <p:grpSp>
        <p:nvGrpSpPr>
          <p:cNvPr id="7" name="Group 6">
            <a:extLst>
              <a:ext uri="{FF2B5EF4-FFF2-40B4-BE49-F238E27FC236}">
                <a16:creationId xmlns:a16="http://schemas.microsoft.com/office/drawing/2014/main" xmlns="" id="{54BA8398-F2DC-45AB-8BFF-6A81899A28F2}"/>
              </a:ext>
            </a:extLst>
          </p:cNvPr>
          <p:cNvGrpSpPr/>
          <p:nvPr/>
        </p:nvGrpSpPr>
        <p:grpSpPr>
          <a:xfrm>
            <a:off x="5509610" y="3198303"/>
            <a:ext cx="3021420" cy="2275761"/>
            <a:chOff x="4756807" y="2892692"/>
            <a:chExt cx="3347567" cy="2528138"/>
          </a:xfrm>
        </p:grpSpPr>
        <p:pic>
          <p:nvPicPr>
            <p:cNvPr id="8" name="Picture 7">
              <a:extLst>
                <a:ext uri="{FF2B5EF4-FFF2-40B4-BE49-F238E27FC236}">
                  <a16:creationId xmlns:a16="http://schemas.microsoft.com/office/drawing/2014/main" xmlns="" id="{64AB6C0B-9607-4184-9D9E-2D32564F1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756807" y="2892692"/>
              <a:ext cx="3347567" cy="2528138"/>
            </a:xfrm>
            <a:prstGeom prst="rect">
              <a:avLst/>
            </a:prstGeom>
          </p:spPr>
        </p:pic>
        <p:sp>
          <p:nvSpPr>
            <p:cNvPr id="9" name="Rectangle 8">
              <a:extLst>
                <a:ext uri="{FF2B5EF4-FFF2-40B4-BE49-F238E27FC236}">
                  <a16:creationId xmlns:a16="http://schemas.microsoft.com/office/drawing/2014/main" xmlns="" id="{3775E27E-E6D8-4C93-BD0B-E2243F15D482}"/>
                </a:ext>
              </a:extLst>
            </p:cNvPr>
            <p:cNvSpPr/>
            <p:nvPr/>
          </p:nvSpPr>
          <p:spPr>
            <a:xfrm>
              <a:off x="4909524" y="3400817"/>
              <a:ext cx="2962386" cy="1641160"/>
            </a:xfrm>
            <a:prstGeom prst="rect">
              <a:avLst/>
            </a:prstGeom>
          </p:spPr>
          <p:txBody>
            <a:bodyPr wrap="square">
              <a:spAutoFit/>
            </a:bodyPr>
            <a:lstStyle/>
            <a:p>
              <a:pPr algn="ctr">
                <a:spcBef>
                  <a:spcPct val="0"/>
                </a:spcBef>
              </a:pPr>
              <a:r>
                <a:rPr lang="en-GB" altLang="en-US" dirty="0"/>
                <a:t>Alnwick Castle has lots of gardens. One of these is called the Poison Garden and it is full of deadly plants!</a:t>
              </a:r>
            </a:p>
          </p:txBody>
        </p:sp>
      </p:grpSp>
      <p:grpSp>
        <p:nvGrpSpPr>
          <p:cNvPr id="4" name="Group 3">
            <a:extLst>
              <a:ext uri="{FF2B5EF4-FFF2-40B4-BE49-F238E27FC236}">
                <a16:creationId xmlns:a16="http://schemas.microsoft.com/office/drawing/2014/main" xmlns="" id="{47B4839C-889F-4AC9-AB2A-0F2B13E463F3}"/>
              </a:ext>
            </a:extLst>
          </p:cNvPr>
          <p:cNvGrpSpPr/>
          <p:nvPr/>
        </p:nvGrpSpPr>
        <p:grpSpPr>
          <a:xfrm>
            <a:off x="2400498" y="4092424"/>
            <a:ext cx="3564910" cy="2205980"/>
            <a:chOff x="2400498" y="4092424"/>
            <a:chExt cx="3564910" cy="2205980"/>
          </a:xfrm>
        </p:grpSpPr>
        <p:pic>
          <p:nvPicPr>
            <p:cNvPr id="12" name="Picture 1">
              <a:extLst>
                <a:ext uri="{FF2B5EF4-FFF2-40B4-BE49-F238E27FC236}">
                  <a16:creationId xmlns:a16="http://schemas.microsoft.com/office/drawing/2014/main" xmlns="" id="{D809AD08-EB0D-488C-B387-7CCA52CF4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528" y="4092424"/>
              <a:ext cx="2443163" cy="2081213"/>
            </a:xfrm>
            <a:prstGeom prst="roundRect">
              <a:avLst>
                <a:gd name="adj" fmla="val 10218"/>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21">
              <a:extLst>
                <a:ext uri="{FF2B5EF4-FFF2-40B4-BE49-F238E27FC236}">
                  <a16:creationId xmlns:a16="http://schemas.microsoft.com/office/drawing/2014/main" xmlns="" id="{A57DD046-7187-4CEA-B3F7-FCB82EFB26C1}"/>
                </a:ext>
              </a:extLst>
            </p:cNvPr>
            <p:cNvSpPr txBox="1">
              <a:spLocks noChangeArrowheads="1"/>
            </p:cNvSpPr>
            <p:nvPr/>
          </p:nvSpPr>
          <p:spPr bwMode="auto">
            <a:xfrm>
              <a:off x="2400498" y="620083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The Alnwick Garden</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Amanda</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grpSp>
      <p:grpSp>
        <p:nvGrpSpPr>
          <p:cNvPr id="20" name="Group 19">
            <a:extLst>
              <a:ext uri="{FF2B5EF4-FFF2-40B4-BE49-F238E27FC236}">
                <a16:creationId xmlns:a16="http://schemas.microsoft.com/office/drawing/2014/main" xmlns="" id="{95063878-236E-44A2-9695-7DC0FFA296A4}"/>
              </a:ext>
            </a:extLst>
          </p:cNvPr>
          <p:cNvGrpSpPr/>
          <p:nvPr/>
        </p:nvGrpSpPr>
        <p:grpSpPr>
          <a:xfrm>
            <a:off x="6293113" y="1318706"/>
            <a:ext cx="1574495" cy="1498814"/>
            <a:chOff x="6246542" y="1507608"/>
            <a:chExt cx="1574495" cy="1498814"/>
          </a:xfrm>
        </p:grpSpPr>
        <p:pic>
          <p:nvPicPr>
            <p:cNvPr id="19" name="Picture 18">
              <a:extLst>
                <a:ext uri="{FF2B5EF4-FFF2-40B4-BE49-F238E27FC236}">
                  <a16:creationId xmlns:a16="http://schemas.microsoft.com/office/drawing/2014/main" xmlns="" id="{8F9CB31B-A668-42CB-9190-BB9CAB7CBC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542" y="1537185"/>
              <a:ext cx="1574495" cy="1469237"/>
            </a:xfrm>
            <a:prstGeom prst="rect">
              <a:avLst/>
            </a:prstGeom>
          </p:spPr>
        </p:pic>
        <p:pic>
          <p:nvPicPr>
            <p:cNvPr id="17" name="Picture 16">
              <a:extLst>
                <a:ext uri="{FF2B5EF4-FFF2-40B4-BE49-F238E27FC236}">
                  <a16:creationId xmlns:a16="http://schemas.microsoft.com/office/drawing/2014/main" xmlns="" id="{809140A6-DED6-4B8F-9D71-A650E3536D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656779">
              <a:off x="6839546" y="1507608"/>
              <a:ext cx="414024" cy="455627"/>
            </a:xfrm>
            <a:prstGeom prst="rect">
              <a:avLst/>
            </a:prstGeom>
          </p:spPr>
        </p:pic>
      </p:grpSp>
      <p:pic>
        <p:nvPicPr>
          <p:cNvPr id="10" name="Picture 9">
            <a:extLst>
              <a:ext uri="{FF2B5EF4-FFF2-40B4-BE49-F238E27FC236}">
                <a16:creationId xmlns:a16="http://schemas.microsoft.com/office/drawing/2014/main" xmlns="" id="{35ACC79F-02C4-4517-AEAB-B94E89FDD7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8967" y="1203843"/>
            <a:ext cx="1192063" cy="2029373"/>
          </a:xfrm>
          <a:prstGeom prst="rect">
            <a:avLst/>
          </a:prstGeom>
        </p:spPr>
      </p:pic>
    </p:spTree>
    <p:extLst>
      <p:ext uri="{BB962C8B-B14F-4D97-AF65-F5344CB8AC3E}">
        <p14:creationId xmlns:p14="http://schemas.microsoft.com/office/powerpoint/2010/main" val="375028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Harlech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477328"/>
          </a:xfrm>
          <a:prstGeom prst="rect">
            <a:avLst/>
          </a:prstGeom>
        </p:spPr>
        <p:txBody>
          <a:bodyPr wrap="square">
            <a:spAutoFit/>
          </a:bodyPr>
          <a:lstStyle/>
          <a:p>
            <a:pPr>
              <a:spcBef>
                <a:spcPct val="0"/>
              </a:spcBef>
            </a:pPr>
            <a:r>
              <a:rPr lang="en-GB" altLang="en-US" dirty="0"/>
              <a:t>Like Caernarvon Castle, Harlech Castle was built when Edward I was king. It was built as lots of walls built inside each other, which made it easy to defend from attackers. Although the castle is high up a hill and very big, it only took seven years to build. At the time, other castles were built over hundreds of years! </a:t>
            </a:r>
          </a:p>
        </p:txBody>
      </p:sp>
      <p:pic>
        <p:nvPicPr>
          <p:cNvPr id="6" name="Picture 2">
            <a:extLst>
              <a:ext uri="{FF2B5EF4-FFF2-40B4-BE49-F238E27FC236}">
                <a16:creationId xmlns:a16="http://schemas.microsoft.com/office/drawing/2014/main" xmlns="" id="{69838DD3-84D3-4B2A-9E66-C6049E1B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47" y="2878088"/>
            <a:ext cx="4041775" cy="3400425"/>
          </a:xfrm>
          <a:prstGeom prst="roundRect">
            <a:avLst>
              <a:gd name="adj" fmla="val 5812"/>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52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2997184" y="1348283"/>
            <a:ext cx="3259695" cy="2455232"/>
            <a:chOff x="4492811" y="2892692"/>
            <a:chExt cx="3611563" cy="2727512"/>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492811" y="2892692"/>
              <a:ext cx="3611563" cy="2727512"/>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4825022" y="3456598"/>
              <a:ext cx="2814639" cy="1641161"/>
            </a:xfrm>
            <a:prstGeom prst="rect">
              <a:avLst/>
            </a:prstGeom>
          </p:spPr>
          <p:txBody>
            <a:bodyPr wrap="square">
              <a:spAutoFit/>
            </a:bodyPr>
            <a:lstStyle/>
            <a:p>
              <a:pPr algn="ctr">
                <a:spcBef>
                  <a:spcPct val="0"/>
                </a:spcBef>
              </a:pPr>
              <a:r>
                <a:rPr lang="en-GB" altLang="en-US" dirty="0"/>
                <a:t>Going up the steep cliff leading from the river to the castle are 108 narrow steps called ‘Way from the Sea’. </a:t>
              </a:r>
            </a:p>
          </p:txBody>
        </p:sp>
      </p:grpSp>
      <p:grpSp>
        <p:nvGrpSpPr>
          <p:cNvPr id="7" name="Group 6">
            <a:extLst>
              <a:ext uri="{FF2B5EF4-FFF2-40B4-BE49-F238E27FC236}">
                <a16:creationId xmlns:a16="http://schemas.microsoft.com/office/drawing/2014/main" xmlns="" id="{54BA8398-F2DC-45AB-8BFF-6A81899A28F2}"/>
              </a:ext>
            </a:extLst>
          </p:cNvPr>
          <p:cNvGrpSpPr/>
          <p:nvPr/>
        </p:nvGrpSpPr>
        <p:grpSpPr>
          <a:xfrm>
            <a:off x="4925211" y="3198303"/>
            <a:ext cx="3605819" cy="2715936"/>
            <a:chOff x="4109325" y="2892692"/>
            <a:chExt cx="3995049" cy="3017127"/>
          </a:xfrm>
        </p:grpSpPr>
        <p:pic>
          <p:nvPicPr>
            <p:cNvPr id="8" name="Picture 7">
              <a:extLst>
                <a:ext uri="{FF2B5EF4-FFF2-40B4-BE49-F238E27FC236}">
                  <a16:creationId xmlns:a16="http://schemas.microsoft.com/office/drawing/2014/main" xmlns="" id="{64AB6C0B-9607-4184-9D9E-2D32564F1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4109325" y="2892692"/>
              <a:ext cx="3995049" cy="3017127"/>
            </a:xfrm>
            <a:prstGeom prst="rect">
              <a:avLst/>
            </a:prstGeom>
          </p:spPr>
        </p:pic>
        <p:sp>
          <p:nvSpPr>
            <p:cNvPr id="9" name="Rectangle 8">
              <a:extLst>
                <a:ext uri="{FF2B5EF4-FFF2-40B4-BE49-F238E27FC236}">
                  <a16:creationId xmlns:a16="http://schemas.microsoft.com/office/drawing/2014/main" xmlns="" id="{3775E27E-E6D8-4C93-BD0B-E2243F15D482}"/>
                </a:ext>
              </a:extLst>
            </p:cNvPr>
            <p:cNvSpPr/>
            <p:nvPr/>
          </p:nvSpPr>
          <p:spPr>
            <a:xfrm>
              <a:off x="4373321" y="3426817"/>
              <a:ext cx="3347567" cy="1948877"/>
            </a:xfrm>
            <a:prstGeom prst="rect">
              <a:avLst/>
            </a:prstGeom>
          </p:spPr>
          <p:txBody>
            <a:bodyPr wrap="square">
              <a:spAutoFit/>
            </a:bodyPr>
            <a:lstStyle/>
            <a:p>
              <a:pPr algn="ctr">
                <a:spcBef>
                  <a:spcPct val="0"/>
                </a:spcBef>
              </a:pPr>
              <a:r>
                <a:rPr lang="en-GB" altLang="en-US" dirty="0"/>
                <a:t>When the castle was surrounded by attackers for many months, food, drink and weapons could still be brought to the people inside the castle. </a:t>
              </a:r>
            </a:p>
          </p:txBody>
        </p:sp>
      </p:grpSp>
    </p:spTree>
    <p:extLst>
      <p:ext uri="{BB962C8B-B14F-4D97-AF65-F5344CB8AC3E}">
        <p14:creationId xmlns:p14="http://schemas.microsoft.com/office/powerpoint/2010/main" val="172090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Balmoral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477328"/>
          </a:xfrm>
          <a:prstGeom prst="rect">
            <a:avLst/>
          </a:prstGeom>
        </p:spPr>
        <p:txBody>
          <a:bodyPr wrap="square">
            <a:spAutoFit/>
          </a:bodyPr>
          <a:lstStyle/>
          <a:p>
            <a:pPr>
              <a:spcBef>
                <a:spcPct val="0"/>
              </a:spcBef>
            </a:pPr>
            <a:r>
              <a:rPr lang="en-GB" altLang="en-US" dirty="0"/>
              <a:t>Balmoral Castle is in Aberdeenshire, Scotland. There was an older castle in the area, but in 1853, Queen Victoria bought the land and had a new castle built instead. Can you see the flag in this photo? This is called the Royal Standard and it is flown from a building when the Queen is there.</a:t>
            </a:r>
          </a:p>
        </p:txBody>
      </p:sp>
      <p:pic>
        <p:nvPicPr>
          <p:cNvPr id="7" name="Picture 1">
            <a:extLst>
              <a:ext uri="{FF2B5EF4-FFF2-40B4-BE49-F238E27FC236}">
                <a16:creationId xmlns:a16="http://schemas.microsoft.com/office/drawing/2014/main" xmlns="" id="{098F7735-6A44-4C3A-9F7C-186F1EFBD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245" y="2881012"/>
            <a:ext cx="5563510" cy="3316593"/>
          </a:xfrm>
          <a:prstGeom prst="roundRect">
            <a:avLst>
              <a:gd name="adj" fmla="val 6549"/>
            </a:avLst>
          </a:prstGeom>
          <a:noFill/>
          <a:ln w="9525">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2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2889328" y="1415052"/>
            <a:ext cx="3622855" cy="2728767"/>
            <a:chOff x="4373312" y="2966866"/>
            <a:chExt cx="4013924" cy="3031381"/>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373312" y="2966866"/>
              <a:ext cx="4013924" cy="3031381"/>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4667931" y="3498798"/>
              <a:ext cx="3252453" cy="1948877"/>
            </a:xfrm>
            <a:prstGeom prst="rect">
              <a:avLst/>
            </a:prstGeom>
          </p:spPr>
          <p:txBody>
            <a:bodyPr wrap="square">
              <a:spAutoFit/>
            </a:bodyPr>
            <a:lstStyle/>
            <a:p>
              <a:pPr algn="ctr">
                <a:spcBef>
                  <a:spcPct val="0"/>
                </a:spcBef>
              </a:pPr>
              <a:r>
                <a:rPr lang="en-GB" altLang="en-US" dirty="0"/>
                <a:t>A new Balmoral Castle was built because the older one wasn’t big enough for Queen Victoria and her family – she had nine children!</a:t>
              </a:r>
            </a:p>
          </p:txBody>
        </p:sp>
      </p:grpSp>
      <p:grpSp>
        <p:nvGrpSpPr>
          <p:cNvPr id="7" name="Group 6">
            <a:extLst>
              <a:ext uri="{FF2B5EF4-FFF2-40B4-BE49-F238E27FC236}">
                <a16:creationId xmlns:a16="http://schemas.microsoft.com/office/drawing/2014/main" xmlns="" id="{54BA8398-F2DC-45AB-8BFF-6A81899A28F2}"/>
              </a:ext>
            </a:extLst>
          </p:cNvPr>
          <p:cNvGrpSpPr/>
          <p:nvPr/>
        </p:nvGrpSpPr>
        <p:grpSpPr>
          <a:xfrm>
            <a:off x="5524686" y="3725637"/>
            <a:ext cx="2935573" cy="2211101"/>
            <a:chOff x="4851921" y="2892692"/>
            <a:chExt cx="3252453" cy="2456307"/>
          </a:xfrm>
        </p:grpSpPr>
        <p:pic>
          <p:nvPicPr>
            <p:cNvPr id="8" name="Picture 7">
              <a:extLst>
                <a:ext uri="{FF2B5EF4-FFF2-40B4-BE49-F238E27FC236}">
                  <a16:creationId xmlns:a16="http://schemas.microsoft.com/office/drawing/2014/main" xmlns="" id="{64AB6C0B-9607-4184-9D9E-2D32564F1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4851921" y="2892692"/>
              <a:ext cx="3252453" cy="2456307"/>
            </a:xfrm>
            <a:prstGeom prst="rect">
              <a:avLst/>
            </a:prstGeom>
          </p:spPr>
        </p:pic>
        <p:sp>
          <p:nvSpPr>
            <p:cNvPr id="9" name="Rectangle 8">
              <a:extLst>
                <a:ext uri="{FF2B5EF4-FFF2-40B4-BE49-F238E27FC236}">
                  <a16:creationId xmlns:a16="http://schemas.microsoft.com/office/drawing/2014/main" xmlns="" id="{3775E27E-E6D8-4C93-BD0B-E2243F15D482}"/>
                </a:ext>
              </a:extLst>
            </p:cNvPr>
            <p:cNvSpPr/>
            <p:nvPr/>
          </p:nvSpPr>
          <p:spPr>
            <a:xfrm>
              <a:off x="5270174" y="3382177"/>
              <a:ext cx="2360077" cy="1333443"/>
            </a:xfrm>
            <a:prstGeom prst="rect">
              <a:avLst/>
            </a:prstGeom>
          </p:spPr>
          <p:txBody>
            <a:bodyPr wrap="square">
              <a:spAutoFit/>
            </a:bodyPr>
            <a:lstStyle/>
            <a:p>
              <a:pPr algn="ctr">
                <a:spcBef>
                  <a:spcPct val="0"/>
                </a:spcBef>
              </a:pPr>
              <a:r>
                <a:rPr lang="en-GB" altLang="en-US" dirty="0"/>
                <a:t>As well as the castle, Balmoral has more than 150 other buildings.</a:t>
              </a:r>
            </a:p>
          </p:txBody>
        </p:sp>
      </p:grpSp>
    </p:spTree>
    <p:extLst>
      <p:ext uri="{BB962C8B-B14F-4D97-AF65-F5344CB8AC3E}">
        <p14:creationId xmlns:p14="http://schemas.microsoft.com/office/powerpoint/2010/main" val="25702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Dunluce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754326"/>
          </a:xfrm>
          <a:prstGeom prst="rect">
            <a:avLst/>
          </a:prstGeom>
        </p:spPr>
        <p:txBody>
          <a:bodyPr wrap="square">
            <a:spAutoFit/>
          </a:bodyPr>
          <a:lstStyle/>
          <a:p>
            <a:pPr>
              <a:spcBef>
                <a:spcPct val="0"/>
              </a:spcBef>
            </a:pPr>
            <a:r>
              <a:rPr lang="en-GB" altLang="en-US" dirty="0"/>
              <a:t>Dunluce Castle is in Country Antrim, Northern Ireland. It was built over 500 years ago by the </a:t>
            </a:r>
            <a:r>
              <a:rPr lang="en-GB" altLang="en-US" dirty="0" err="1"/>
              <a:t>MacQuillan</a:t>
            </a:r>
            <a:r>
              <a:rPr lang="en-GB" altLang="en-US" dirty="0"/>
              <a:t> family. Not long after it was built, another family, called the MacDonnell clan, fought the </a:t>
            </a:r>
            <a:r>
              <a:rPr lang="en-GB" altLang="en-US" dirty="0" err="1"/>
              <a:t>MacQuillans</a:t>
            </a:r>
            <a:r>
              <a:rPr lang="en-GB" altLang="en-US" dirty="0"/>
              <a:t> and took control of the castle. The castle was surrounded by high cliffs. Today, the castle is in ruins, although people can visit it and look around.</a:t>
            </a:r>
          </a:p>
        </p:txBody>
      </p:sp>
      <p:pic>
        <p:nvPicPr>
          <p:cNvPr id="3" name="Picture 2">
            <a:extLst>
              <a:ext uri="{FF2B5EF4-FFF2-40B4-BE49-F238E27FC236}">
                <a16:creationId xmlns:a16="http://schemas.microsoft.com/office/drawing/2014/main" xmlns="" id="{4B305E52-374F-4684-A09A-43603104C555}"/>
              </a:ext>
            </a:extLst>
          </p:cNvPr>
          <p:cNvPicPr>
            <a:picLocks noChangeAspect="1"/>
          </p:cNvPicPr>
          <p:nvPr/>
        </p:nvPicPr>
        <p:blipFill>
          <a:blip r:embed="rId2"/>
          <a:stretch>
            <a:fillRect/>
          </a:stretch>
        </p:blipFill>
        <p:spPr>
          <a:xfrm>
            <a:off x="2182098" y="3197031"/>
            <a:ext cx="4779804" cy="2973755"/>
          </a:xfrm>
          <a:prstGeom prst="roundRect">
            <a:avLst>
              <a:gd name="adj" fmla="val 7378"/>
            </a:avLst>
          </a:prstGeom>
          <a:ln w="12700">
            <a:solidFill>
              <a:schemeClr val="accent4"/>
            </a:solidFill>
          </a:ln>
        </p:spPr>
      </p:pic>
    </p:spTree>
    <p:extLst>
      <p:ext uri="{BB962C8B-B14F-4D97-AF65-F5344CB8AC3E}">
        <p14:creationId xmlns:p14="http://schemas.microsoft.com/office/powerpoint/2010/main" val="361634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a Castle?</a:t>
            </a:r>
          </a:p>
        </p:txBody>
      </p:sp>
      <p:sp>
        <p:nvSpPr>
          <p:cNvPr id="5" name="Rectangle 4"/>
          <p:cNvSpPr/>
          <p:nvPr/>
        </p:nvSpPr>
        <p:spPr>
          <a:xfrm>
            <a:off x="831151" y="1628506"/>
            <a:ext cx="7423616" cy="553998"/>
          </a:xfrm>
          <a:prstGeom prst="rect">
            <a:avLst/>
          </a:prstGeom>
        </p:spPr>
        <p:txBody>
          <a:bodyPr wrap="square" lIns="0" tIns="0" rIns="0" bIns="0">
            <a:spAutoFit/>
          </a:bodyPr>
          <a:lstStyle/>
          <a:p>
            <a:pPr>
              <a:spcBef>
                <a:spcPct val="0"/>
              </a:spcBef>
            </a:pPr>
            <a:r>
              <a:rPr lang="en-GB" altLang="en-US" dirty="0"/>
              <a:t>Castles are strong buildings, often made out of stone. They were built a long time ago for important people.</a:t>
            </a:r>
          </a:p>
        </p:txBody>
      </p:sp>
      <p:pic>
        <p:nvPicPr>
          <p:cNvPr id="4" name="Picture 3">
            <a:extLst>
              <a:ext uri="{FF2B5EF4-FFF2-40B4-BE49-F238E27FC236}">
                <a16:creationId xmlns:a16="http://schemas.microsoft.com/office/drawing/2014/main" xmlns="" id="{9E48CC88-3C78-4296-AA7F-586A02526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0738" y="2426002"/>
            <a:ext cx="4257612" cy="3010623"/>
          </a:xfrm>
          <a:prstGeom prst="roundRect">
            <a:avLst>
              <a:gd name="adj" fmla="val 3546"/>
            </a:avLst>
          </a:prstGeom>
          <a:ln w="12700">
            <a:solidFill>
              <a:schemeClr val="accent4"/>
            </a:solidFill>
          </a:ln>
        </p:spPr>
      </p:pic>
      <p:sp>
        <p:nvSpPr>
          <p:cNvPr id="6" name="Rectangle 5">
            <a:extLst>
              <a:ext uri="{FF2B5EF4-FFF2-40B4-BE49-F238E27FC236}">
                <a16:creationId xmlns:a16="http://schemas.microsoft.com/office/drawing/2014/main" xmlns="" id="{8CFDB590-0A52-4301-8541-37CDB45E425D}"/>
              </a:ext>
            </a:extLst>
          </p:cNvPr>
          <p:cNvSpPr/>
          <p:nvPr/>
        </p:nvSpPr>
        <p:spPr>
          <a:xfrm>
            <a:off x="755650" y="2426002"/>
            <a:ext cx="3187176" cy="2308324"/>
          </a:xfrm>
          <a:prstGeom prst="rect">
            <a:avLst/>
          </a:prstGeom>
        </p:spPr>
        <p:txBody>
          <a:bodyPr wrap="square">
            <a:spAutoFit/>
          </a:bodyPr>
          <a:lstStyle/>
          <a:p>
            <a:pPr>
              <a:spcBef>
                <a:spcPct val="0"/>
              </a:spcBef>
            </a:pPr>
            <a:r>
              <a:rPr lang="en-GB" altLang="en-US" dirty="0"/>
              <a:t>Castles were lived in by the important people, their families and servants. Castles protected people from attacks. Some castles were very big and grand, in order to show how much money the important person had.</a:t>
            </a:r>
            <a:endParaRPr lang="en-GB" altLang="en-US" dirty="0">
              <a:solidFill>
                <a:srgbClr val="FF0000"/>
              </a:solidFill>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2646831" y="1255661"/>
            <a:ext cx="3622855" cy="2728767"/>
            <a:chOff x="4373312" y="2966866"/>
            <a:chExt cx="4013924" cy="3031381"/>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373312" y="2966866"/>
              <a:ext cx="4013924" cy="3031381"/>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4667931" y="3573353"/>
              <a:ext cx="3391418" cy="1948877"/>
            </a:xfrm>
            <a:prstGeom prst="rect">
              <a:avLst/>
            </a:prstGeom>
          </p:spPr>
          <p:txBody>
            <a:bodyPr wrap="square">
              <a:spAutoFit/>
            </a:bodyPr>
            <a:lstStyle/>
            <a:p>
              <a:pPr algn="ctr">
                <a:spcBef>
                  <a:spcPct val="0"/>
                </a:spcBef>
              </a:pPr>
              <a:r>
                <a:rPr lang="en-GB" altLang="en-US" dirty="0"/>
                <a:t>A story is told that one day part of the castle kitchen fell into the sea and that after that, the wife of the owner refused to live in the castle any more.</a:t>
              </a:r>
            </a:p>
          </p:txBody>
        </p:sp>
      </p:grpSp>
      <p:grpSp>
        <p:nvGrpSpPr>
          <p:cNvPr id="7" name="Group 6">
            <a:extLst>
              <a:ext uri="{FF2B5EF4-FFF2-40B4-BE49-F238E27FC236}">
                <a16:creationId xmlns:a16="http://schemas.microsoft.com/office/drawing/2014/main" xmlns="" id="{54BA8398-F2DC-45AB-8BFF-6A81899A28F2}"/>
              </a:ext>
            </a:extLst>
          </p:cNvPr>
          <p:cNvGrpSpPr/>
          <p:nvPr/>
        </p:nvGrpSpPr>
        <p:grpSpPr>
          <a:xfrm>
            <a:off x="4591471" y="3429000"/>
            <a:ext cx="3888260" cy="2928674"/>
            <a:chOff x="3796398" y="2095543"/>
            <a:chExt cx="4307977" cy="3253457"/>
          </a:xfrm>
        </p:grpSpPr>
        <p:pic>
          <p:nvPicPr>
            <p:cNvPr id="8" name="Picture 7">
              <a:extLst>
                <a:ext uri="{FF2B5EF4-FFF2-40B4-BE49-F238E27FC236}">
                  <a16:creationId xmlns:a16="http://schemas.microsoft.com/office/drawing/2014/main" xmlns="" id="{64AB6C0B-9607-4184-9D9E-2D32564F1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3796398" y="2095543"/>
              <a:ext cx="4307977" cy="3253457"/>
            </a:xfrm>
            <a:prstGeom prst="rect">
              <a:avLst/>
            </a:prstGeom>
          </p:spPr>
        </p:pic>
        <p:sp>
          <p:nvSpPr>
            <p:cNvPr id="9" name="Rectangle 8">
              <a:extLst>
                <a:ext uri="{FF2B5EF4-FFF2-40B4-BE49-F238E27FC236}">
                  <a16:creationId xmlns:a16="http://schemas.microsoft.com/office/drawing/2014/main" xmlns="" id="{3775E27E-E6D8-4C93-BD0B-E2243F15D482}"/>
                </a:ext>
              </a:extLst>
            </p:cNvPr>
            <p:cNvSpPr/>
            <p:nvPr/>
          </p:nvSpPr>
          <p:spPr>
            <a:xfrm>
              <a:off x="4239742" y="2528739"/>
              <a:ext cx="3303862" cy="2256594"/>
            </a:xfrm>
            <a:prstGeom prst="rect">
              <a:avLst/>
            </a:prstGeom>
          </p:spPr>
          <p:txBody>
            <a:bodyPr wrap="square">
              <a:spAutoFit/>
            </a:bodyPr>
            <a:lstStyle/>
            <a:p>
              <a:pPr algn="ctr">
                <a:spcBef>
                  <a:spcPct val="0"/>
                </a:spcBef>
              </a:pPr>
              <a:r>
                <a:rPr lang="en-GB" altLang="en-US" dirty="0"/>
                <a:t>There is also a spooky story about ‘The Banshee of Dunluce Castle’. The banshee is meant to be the ghost of Maeve </a:t>
              </a:r>
              <a:r>
                <a:rPr lang="en-GB" altLang="en-US" dirty="0" err="1"/>
                <a:t>MacQuillan</a:t>
              </a:r>
              <a:r>
                <a:rPr lang="en-GB" altLang="en-US" dirty="0"/>
                <a:t> who lived in the castle hundreds of years ago.</a:t>
              </a:r>
            </a:p>
          </p:txBody>
        </p:sp>
      </p:grpSp>
    </p:spTree>
    <p:extLst>
      <p:ext uri="{BB962C8B-B14F-4D97-AF65-F5344CB8AC3E}">
        <p14:creationId xmlns:p14="http://schemas.microsoft.com/office/powerpoint/2010/main" val="251377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295" y="1348283"/>
            <a:ext cx="1905725" cy="4754708"/>
          </a:xfrm>
          <a:prstGeom prst="rect">
            <a:avLst/>
          </a:prstGeom>
        </p:spPr>
      </p:pic>
      <p:grpSp>
        <p:nvGrpSpPr>
          <p:cNvPr id="16" name="Group 15">
            <a:extLst>
              <a:ext uri="{FF2B5EF4-FFF2-40B4-BE49-F238E27FC236}">
                <a16:creationId xmlns:a16="http://schemas.microsoft.com/office/drawing/2014/main" xmlns="" id="{768A12B1-88C1-4CFE-923E-CF43219288F8}"/>
              </a:ext>
            </a:extLst>
          </p:cNvPr>
          <p:cNvGrpSpPr/>
          <p:nvPr/>
        </p:nvGrpSpPr>
        <p:grpSpPr>
          <a:xfrm>
            <a:off x="2646832" y="1255662"/>
            <a:ext cx="3326914" cy="2505862"/>
            <a:chOff x="4373313" y="2966867"/>
            <a:chExt cx="3686038" cy="2783756"/>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6" t="7959" r="15923" b="20022"/>
            <a:stretch/>
          </p:blipFill>
          <p:spPr>
            <a:xfrm>
              <a:off x="4373313" y="2966867"/>
              <a:ext cx="3686038" cy="2783756"/>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4779466" y="3470840"/>
              <a:ext cx="2684165" cy="1641160"/>
            </a:xfrm>
            <a:prstGeom prst="rect">
              <a:avLst/>
            </a:prstGeom>
          </p:spPr>
          <p:txBody>
            <a:bodyPr wrap="square">
              <a:spAutoFit/>
            </a:bodyPr>
            <a:lstStyle/>
            <a:p>
              <a:pPr algn="ctr">
                <a:spcBef>
                  <a:spcPct val="0"/>
                </a:spcBef>
              </a:pPr>
              <a:r>
                <a:rPr lang="en-GB" altLang="en-US" dirty="0"/>
                <a:t>Would you like to visit any of these castles? If so, which ones would you like to visit and why? </a:t>
              </a:r>
            </a:p>
          </p:txBody>
        </p:sp>
      </p:grpSp>
      <p:grpSp>
        <p:nvGrpSpPr>
          <p:cNvPr id="7" name="Group 6">
            <a:extLst>
              <a:ext uri="{FF2B5EF4-FFF2-40B4-BE49-F238E27FC236}">
                <a16:creationId xmlns:a16="http://schemas.microsoft.com/office/drawing/2014/main" xmlns="" id="{54BA8398-F2DC-45AB-8BFF-6A81899A28F2}"/>
              </a:ext>
            </a:extLst>
          </p:cNvPr>
          <p:cNvGrpSpPr/>
          <p:nvPr/>
        </p:nvGrpSpPr>
        <p:grpSpPr>
          <a:xfrm>
            <a:off x="4567235" y="3186653"/>
            <a:ext cx="3888260" cy="2928674"/>
            <a:chOff x="3695086" y="2153864"/>
            <a:chExt cx="4307977" cy="3253457"/>
          </a:xfrm>
        </p:grpSpPr>
        <p:pic>
          <p:nvPicPr>
            <p:cNvPr id="8" name="Picture 7">
              <a:extLst>
                <a:ext uri="{FF2B5EF4-FFF2-40B4-BE49-F238E27FC236}">
                  <a16:creationId xmlns:a16="http://schemas.microsoft.com/office/drawing/2014/main" xmlns="" id="{64AB6C0B-9607-4184-9D9E-2D32564F1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3695086" y="2153864"/>
              <a:ext cx="4307977" cy="3253457"/>
            </a:xfrm>
            <a:prstGeom prst="rect">
              <a:avLst/>
            </a:prstGeom>
          </p:spPr>
        </p:pic>
        <p:sp>
          <p:nvSpPr>
            <p:cNvPr id="9" name="Rectangle 8">
              <a:extLst>
                <a:ext uri="{FF2B5EF4-FFF2-40B4-BE49-F238E27FC236}">
                  <a16:creationId xmlns:a16="http://schemas.microsoft.com/office/drawing/2014/main" xmlns="" id="{3775E27E-E6D8-4C93-BD0B-E2243F15D482}"/>
                </a:ext>
              </a:extLst>
            </p:cNvPr>
            <p:cNvSpPr/>
            <p:nvPr/>
          </p:nvSpPr>
          <p:spPr>
            <a:xfrm>
              <a:off x="4344928" y="2688759"/>
              <a:ext cx="3008295" cy="1948877"/>
            </a:xfrm>
            <a:prstGeom prst="rect">
              <a:avLst/>
            </a:prstGeom>
          </p:spPr>
          <p:txBody>
            <a:bodyPr wrap="square">
              <a:spAutoFit/>
            </a:bodyPr>
            <a:lstStyle/>
            <a:p>
              <a:pPr algn="ctr">
                <a:spcBef>
                  <a:spcPct val="0"/>
                </a:spcBef>
              </a:pPr>
              <a:r>
                <a:rPr lang="en-GB" altLang="en-US" dirty="0"/>
                <a:t>If you were going to build a castle, where would you build it? What would you build it from? Who would live in your castle with you?</a:t>
              </a:r>
            </a:p>
          </p:txBody>
        </p:sp>
      </p:grpSp>
    </p:spTree>
    <p:extLst>
      <p:ext uri="{BB962C8B-B14F-4D97-AF65-F5344CB8AC3E}">
        <p14:creationId xmlns:p14="http://schemas.microsoft.com/office/powerpoint/2010/main" val="32592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How Were Castles Designed?</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8" y="1473201"/>
            <a:ext cx="7243893" cy="646331"/>
          </a:xfrm>
          <a:prstGeom prst="rect">
            <a:avLst/>
          </a:prstGeom>
        </p:spPr>
        <p:txBody>
          <a:bodyPr wrap="square">
            <a:spAutoFit/>
          </a:bodyPr>
          <a:lstStyle/>
          <a:p>
            <a:pPr>
              <a:spcBef>
                <a:spcPct val="0"/>
              </a:spcBef>
            </a:pPr>
            <a:r>
              <a:rPr lang="en-GB" altLang="en-US" dirty="0"/>
              <a:t>Castles were often built on hills. This meant attackers could be seen in plenty of time.</a:t>
            </a:r>
          </a:p>
        </p:txBody>
      </p:sp>
      <p:sp>
        <p:nvSpPr>
          <p:cNvPr id="6" name="Rectangle 5">
            <a:extLst>
              <a:ext uri="{FF2B5EF4-FFF2-40B4-BE49-F238E27FC236}">
                <a16:creationId xmlns:a16="http://schemas.microsoft.com/office/drawing/2014/main" xmlns="" id="{90E1882C-8282-46AF-8FBD-B8C446C676EE}"/>
              </a:ext>
            </a:extLst>
          </p:cNvPr>
          <p:cNvSpPr/>
          <p:nvPr/>
        </p:nvSpPr>
        <p:spPr>
          <a:xfrm>
            <a:off x="4634915" y="2329256"/>
            <a:ext cx="3754075" cy="3693319"/>
          </a:xfrm>
          <a:prstGeom prst="rect">
            <a:avLst/>
          </a:prstGeom>
        </p:spPr>
        <p:txBody>
          <a:bodyPr wrap="square">
            <a:spAutoFit/>
          </a:bodyPr>
          <a:lstStyle/>
          <a:p>
            <a:pPr>
              <a:spcBef>
                <a:spcPct val="0"/>
              </a:spcBef>
            </a:pPr>
            <a:r>
              <a:rPr lang="en-GB" altLang="en-US" dirty="0"/>
              <a:t>Some castles were built in the middle of a small lake. This lake was called a moat. The only way to get into these castles was across a special bridge called a drawbridge. The drawbridge could be pulled up to stop people getting into the castle.</a:t>
            </a:r>
          </a:p>
          <a:p>
            <a:pPr>
              <a:spcBef>
                <a:spcPct val="0"/>
              </a:spcBef>
            </a:pPr>
            <a:endParaRPr lang="en-GB" altLang="en-US" dirty="0"/>
          </a:p>
          <a:p>
            <a:pPr>
              <a:spcBef>
                <a:spcPct val="0"/>
              </a:spcBef>
            </a:pPr>
            <a:r>
              <a:rPr lang="en-GB" altLang="en-US" dirty="0"/>
              <a:t>Castle walls were thick and usually made of stone. This protected the people inside                the castle.</a:t>
            </a:r>
            <a:endParaRPr lang="en-GB" altLang="en-US" dirty="0">
              <a:solidFill>
                <a:srgbClr val="FF0000"/>
              </a:solidFill>
            </a:endParaRPr>
          </a:p>
        </p:txBody>
      </p:sp>
      <p:grpSp>
        <p:nvGrpSpPr>
          <p:cNvPr id="10" name="Group 9">
            <a:extLst>
              <a:ext uri="{FF2B5EF4-FFF2-40B4-BE49-F238E27FC236}">
                <a16:creationId xmlns:a16="http://schemas.microsoft.com/office/drawing/2014/main" xmlns="" id="{87AA3283-C166-4688-AB23-EA4F9FB88DEA}"/>
              </a:ext>
            </a:extLst>
          </p:cNvPr>
          <p:cNvGrpSpPr/>
          <p:nvPr/>
        </p:nvGrpSpPr>
        <p:grpSpPr>
          <a:xfrm>
            <a:off x="1082180" y="4572000"/>
            <a:ext cx="3271706" cy="629174"/>
            <a:chOff x="1082180" y="4572000"/>
            <a:chExt cx="3271706" cy="629174"/>
          </a:xfrm>
        </p:grpSpPr>
        <p:sp>
          <p:nvSpPr>
            <p:cNvPr id="9" name="Rectangle: Rounded Corners 8">
              <a:extLst>
                <a:ext uri="{FF2B5EF4-FFF2-40B4-BE49-F238E27FC236}">
                  <a16:creationId xmlns:a16="http://schemas.microsoft.com/office/drawing/2014/main" xmlns="" id="{E084600D-C0E1-498C-A030-90D455B2655F}"/>
                </a:ext>
              </a:extLst>
            </p:cNvPr>
            <p:cNvSpPr/>
            <p:nvPr/>
          </p:nvSpPr>
          <p:spPr>
            <a:xfrm>
              <a:off x="1082180" y="4572000"/>
              <a:ext cx="3271706" cy="629174"/>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4">
              <a:extLst>
                <a:ext uri="{FF2B5EF4-FFF2-40B4-BE49-F238E27FC236}">
                  <a16:creationId xmlns:a16="http://schemas.microsoft.com/office/drawing/2014/main" xmlns="" id="{037508E8-E8FA-4176-9370-4E06E2EC863C}"/>
                </a:ext>
              </a:extLst>
            </p:cNvPr>
            <p:cNvSpPr txBox="1">
              <a:spLocks noChangeArrowheads="1"/>
            </p:cNvSpPr>
            <p:nvPr/>
          </p:nvSpPr>
          <p:spPr bwMode="auto">
            <a:xfrm>
              <a:off x="1094588" y="4802787"/>
              <a:ext cx="323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a:lnSpc>
                  <a:spcPct val="100000"/>
                </a:lnSpc>
                <a:spcBef>
                  <a:spcPct val="0"/>
                </a:spcBef>
                <a:buFontTx/>
                <a:buNone/>
              </a:pPr>
              <a:r>
                <a:rPr lang="en-GB" altLang="en-US" dirty="0">
                  <a:solidFill>
                    <a:schemeClr val="bg1"/>
                  </a:solidFill>
                </a:rPr>
                <a:t>Castle drawbridge</a:t>
              </a:r>
            </a:p>
          </p:txBody>
        </p:sp>
      </p:grpSp>
      <p:pic>
        <p:nvPicPr>
          <p:cNvPr id="4" name="Picture 3">
            <a:extLst>
              <a:ext uri="{FF2B5EF4-FFF2-40B4-BE49-F238E27FC236}">
                <a16:creationId xmlns:a16="http://schemas.microsoft.com/office/drawing/2014/main" xmlns="" id="{A1932A06-77BC-403F-896D-476B71CFE4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901" y="2411664"/>
            <a:ext cx="3447875" cy="2326805"/>
          </a:xfrm>
          <a:prstGeom prst="roundRect">
            <a:avLst>
              <a:gd name="adj" fmla="val 6572"/>
            </a:avLst>
          </a:prstGeom>
          <a:ln w="12700">
            <a:solidFill>
              <a:schemeClr val="accent4"/>
            </a:solidFill>
          </a:ln>
        </p:spPr>
      </p:pic>
    </p:spTree>
    <p:extLst>
      <p:ext uri="{BB962C8B-B14F-4D97-AF65-F5344CB8AC3E}">
        <p14:creationId xmlns:p14="http://schemas.microsoft.com/office/powerpoint/2010/main" val="29797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Castles Today</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8" y="1473201"/>
            <a:ext cx="3988519" cy="2308324"/>
          </a:xfrm>
          <a:prstGeom prst="rect">
            <a:avLst/>
          </a:prstGeom>
        </p:spPr>
        <p:txBody>
          <a:bodyPr wrap="square">
            <a:spAutoFit/>
          </a:bodyPr>
          <a:lstStyle/>
          <a:p>
            <a:pPr>
              <a:spcBef>
                <a:spcPct val="0"/>
              </a:spcBef>
            </a:pPr>
            <a:r>
              <a:rPr lang="en-GB" altLang="en-US" dirty="0"/>
              <a:t>Over time, some castles stopped being lived in. Today, some of them are in ruins, while others are still working buildings.</a:t>
            </a:r>
          </a:p>
          <a:p>
            <a:pPr>
              <a:spcBef>
                <a:spcPct val="0"/>
              </a:spcBef>
            </a:pPr>
            <a:endParaRPr lang="en-GB" altLang="en-US" dirty="0"/>
          </a:p>
          <a:p>
            <a:pPr>
              <a:spcBef>
                <a:spcPct val="0"/>
              </a:spcBef>
            </a:pPr>
            <a:r>
              <a:rPr lang="en-GB" altLang="en-US" dirty="0"/>
              <a:t>There are lots of castles that can be visited, both castles that are ruins and those that are still lived in.</a:t>
            </a:r>
            <a:endParaRPr lang="en-GB" altLang="en-US" dirty="0">
              <a:solidFill>
                <a:srgbClr val="FF0000"/>
              </a:solidFill>
            </a:endParaRPr>
          </a:p>
        </p:txBody>
      </p:sp>
      <p:grpSp>
        <p:nvGrpSpPr>
          <p:cNvPr id="7" name="Group 6">
            <a:extLst>
              <a:ext uri="{FF2B5EF4-FFF2-40B4-BE49-F238E27FC236}">
                <a16:creationId xmlns:a16="http://schemas.microsoft.com/office/drawing/2014/main" xmlns="" id="{756E280D-9835-48A2-9F5D-7CADA732B37B}"/>
              </a:ext>
            </a:extLst>
          </p:cNvPr>
          <p:cNvGrpSpPr/>
          <p:nvPr/>
        </p:nvGrpSpPr>
        <p:grpSpPr>
          <a:xfrm>
            <a:off x="1568741" y="5159229"/>
            <a:ext cx="6618914" cy="715516"/>
            <a:chOff x="1568741" y="5159229"/>
            <a:chExt cx="6618914" cy="715516"/>
          </a:xfrm>
        </p:grpSpPr>
        <p:sp>
          <p:nvSpPr>
            <p:cNvPr id="3" name="Rectangle: Rounded Corners 2">
              <a:extLst>
                <a:ext uri="{FF2B5EF4-FFF2-40B4-BE49-F238E27FC236}">
                  <a16:creationId xmlns:a16="http://schemas.microsoft.com/office/drawing/2014/main" xmlns="" id="{E4856FC8-1549-4630-8BA1-3121096A4A59}"/>
                </a:ext>
              </a:extLst>
            </p:cNvPr>
            <p:cNvSpPr/>
            <p:nvPr/>
          </p:nvSpPr>
          <p:spPr>
            <a:xfrm>
              <a:off x="1568741" y="5159229"/>
              <a:ext cx="6618914" cy="71551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5">
              <a:extLst>
                <a:ext uri="{FF2B5EF4-FFF2-40B4-BE49-F238E27FC236}">
                  <a16:creationId xmlns:a16="http://schemas.microsoft.com/office/drawing/2014/main" xmlns="" id="{09B83CA4-EA27-4E8C-8847-E94223E01487}"/>
                </a:ext>
              </a:extLst>
            </p:cNvPr>
            <p:cNvSpPr txBox="1">
              <a:spLocks noChangeArrowheads="1"/>
            </p:cNvSpPr>
            <p:nvPr/>
          </p:nvSpPr>
          <p:spPr bwMode="auto">
            <a:xfrm>
              <a:off x="2216952" y="5323932"/>
              <a:ext cx="3697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FontTx/>
                <a:buNone/>
              </a:pPr>
              <a:r>
                <a:rPr lang="en-GB" altLang="en-US" dirty="0">
                  <a:solidFill>
                    <a:schemeClr val="tx1"/>
                  </a:solidFill>
                </a:rPr>
                <a:t>Have you ever visited a castle?</a:t>
              </a:r>
              <a:endParaRPr lang="en-GB" altLang="en-US" dirty="0">
                <a:solidFill>
                  <a:srgbClr val="FF0000"/>
                </a:solidFill>
              </a:endParaRPr>
            </a:p>
          </p:txBody>
        </p:sp>
      </p:grpSp>
      <p:sp>
        <p:nvSpPr>
          <p:cNvPr id="11" name="Oval 10">
            <a:extLst>
              <a:ext uri="{FF2B5EF4-FFF2-40B4-BE49-F238E27FC236}">
                <a16:creationId xmlns:a16="http://schemas.microsoft.com/office/drawing/2014/main" xmlns="" id="{CD528641-DA59-49BE-9E82-A5D2E8F29C68}"/>
              </a:ext>
            </a:extLst>
          </p:cNvPr>
          <p:cNvSpPr/>
          <p:nvPr/>
        </p:nvSpPr>
        <p:spPr>
          <a:xfrm>
            <a:off x="885038" y="4916531"/>
            <a:ext cx="1235386" cy="121332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Talk About It</a:t>
            </a:r>
          </a:p>
        </p:txBody>
      </p:sp>
      <p:pic>
        <p:nvPicPr>
          <p:cNvPr id="14" name="Picture 13">
            <a:extLst>
              <a:ext uri="{FF2B5EF4-FFF2-40B4-BE49-F238E27FC236}">
                <a16:creationId xmlns:a16="http://schemas.microsoft.com/office/drawing/2014/main" xmlns="" id="{A40FF0E1-D373-4FD5-BC26-AC11A03C80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38" t="2426" r="1541" b="3159"/>
          <a:stretch/>
        </p:blipFill>
        <p:spPr>
          <a:xfrm>
            <a:off x="5107023" y="1508066"/>
            <a:ext cx="3077154" cy="3239310"/>
          </a:xfrm>
          <a:prstGeom prst="roundRect">
            <a:avLst>
              <a:gd name="adj" fmla="val 7866"/>
            </a:avLst>
          </a:prstGeom>
          <a:ln w="12700">
            <a:solidFill>
              <a:schemeClr val="accent4"/>
            </a:solidFill>
          </a:ln>
        </p:spPr>
      </p:pic>
    </p:spTree>
    <p:extLst>
      <p:ext uri="{BB962C8B-B14F-4D97-AF65-F5344CB8AC3E}">
        <p14:creationId xmlns:p14="http://schemas.microsoft.com/office/powerpoint/2010/main" val="20765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Dover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477328"/>
          </a:xfrm>
          <a:prstGeom prst="rect">
            <a:avLst/>
          </a:prstGeom>
        </p:spPr>
        <p:txBody>
          <a:bodyPr wrap="square">
            <a:spAutoFit/>
          </a:bodyPr>
          <a:lstStyle/>
          <a:p>
            <a:pPr>
              <a:spcBef>
                <a:spcPct val="0"/>
              </a:spcBef>
            </a:pPr>
            <a:r>
              <a:rPr lang="en-GB" altLang="en-US" dirty="0"/>
              <a:t>Dover Castle is in Kent in England. It started being built almost nine hundred years ago by a king called Henry II. Other kings and important people added more parts to the castle over 800 years. As the castle was by the sea, it was an important part of protecting England from attacks from other countries.</a:t>
            </a:r>
            <a:endParaRPr lang="en-GB" altLang="en-US" dirty="0">
              <a:solidFill>
                <a:srgbClr val="FF0000"/>
              </a:solidFill>
            </a:endParaRPr>
          </a:p>
        </p:txBody>
      </p:sp>
      <p:pic>
        <p:nvPicPr>
          <p:cNvPr id="9" name="Picture 1">
            <a:extLst>
              <a:ext uri="{FF2B5EF4-FFF2-40B4-BE49-F238E27FC236}">
                <a16:creationId xmlns:a16="http://schemas.microsoft.com/office/drawing/2014/main" xmlns="" id="{463152C5-8708-4C56-AC03-F7CC65AB1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322" y="2953281"/>
            <a:ext cx="6079355" cy="3250588"/>
          </a:xfrm>
          <a:prstGeom prst="roundRect">
            <a:avLst>
              <a:gd name="adj" fmla="val 3640"/>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grpSp>
        <p:nvGrpSpPr>
          <p:cNvPr id="12" name="Group 11">
            <a:extLst>
              <a:ext uri="{FF2B5EF4-FFF2-40B4-BE49-F238E27FC236}">
                <a16:creationId xmlns:a16="http://schemas.microsoft.com/office/drawing/2014/main" xmlns="" id="{6DD282D6-E009-415B-815A-779C0728A286}"/>
              </a:ext>
            </a:extLst>
          </p:cNvPr>
          <p:cNvGrpSpPr/>
          <p:nvPr/>
        </p:nvGrpSpPr>
        <p:grpSpPr>
          <a:xfrm>
            <a:off x="3041256" y="1494753"/>
            <a:ext cx="2726422" cy="2059039"/>
            <a:chOff x="5730393" y="1268483"/>
            <a:chExt cx="2726422" cy="2059039"/>
          </a:xfrm>
        </p:grpSpPr>
        <p:pic>
          <p:nvPicPr>
            <p:cNvPr id="8" name="Picture 7">
              <a:extLst>
                <a:ext uri="{FF2B5EF4-FFF2-40B4-BE49-F238E27FC236}">
                  <a16:creationId xmlns:a16="http://schemas.microsoft.com/office/drawing/2014/main" xmlns="" id="{ABA2E24B-8C8C-48F6-A9C8-82F63EB354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46" t="7959" r="15923" b="20022"/>
            <a:stretch/>
          </p:blipFill>
          <p:spPr>
            <a:xfrm>
              <a:off x="5730393" y="1268483"/>
              <a:ext cx="2726422" cy="2059039"/>
            </a:xfrm>
            <a:prstGeom prst="rect">
              <a:avLst/>
            </a:prstGeom>
          </p:spPr>
        </p:pic>
        <p:sp>
          <p:nvSpPr>
            <p:cNvPr id="3" name="Rectangle 2">
              <a:extLst>
                <a:ext uri="{FF2B5EF4-FFF2-40B4-BE49-F238E27FC236}">
                  <a16:creationId xmlns:a16="http://schemas.microsoft.com/office/drawing/2014/main" xmlns="" id="{A768216B-1856-4359-82C1-6F30C02A6CFA}"/>
                </a:ext>
              </a:extLst>
            </p:cNvPr>
            <p:cNvSpPr/>
            <p:nvPr/>
          </p:nvSpPr>
          <p:spPr>
            <a:xfrm>
              <a:off x="5990452" y="1757861"/>
              <a:ext cx="2206304" cy="923330"/>
            </a:xfrm>
            <a:prstGeom prst="rect">
              <a:avLst/>
            </a:prstGeom>
          </p:spPr>
          <p:txBody>
            <a:bodyPr wrap="square">
              <a:spAutoFit/>
            </a:bodyPr>
            <a:lstStyle/>
            <a:p>
              <a:pPr algn="ctr"/>
              <a:r>
                <a:rPr lang="en-GB" dirty="0"/>
                <a:t>There are secret tunnels underneath Dover Castle.</a:t>
              </a:r>
            </a:p>
          </p:txBody>
        </p:sp>
      </p:gr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7185" y="1348283"/>
            <a:ext cx="1905725" cy="4754708"/>
          </a:xfrm>
          <a:prstGeom prst="rect">
            <a:avLst/>
          </a:prstGeom>
        </p:spPr>
      </p:pic>
      <p:grpSp>
        <p:nvGrpSpPr>
          <p:cNvPr id="14" name="Group 13">
            <a:extLst>
              <a:ext uri="{FF2B5EF4-FFF2-40B4-BE49-F238E27FC236}">
                <a16:creationId xmlns:a16="http://schemas.microsoft.com/office/drawing/2014/main" xmlns="" id="{307ADDB4-EA81-4203-94EE-34A47F9E20D1}"/>
              </a:ext>
            </a:extLst>
          </p:cNvPr>
          <p:cNvGrpSpPr/>
          <p:nvPr/>
        </p:nvGrpSpPr>
        <p:grpSpPr>
          <a:xfrm>
            <a:off x="5816481" y="1221841"/>
            <a:ext cx="2726422" cy="2059039"/>
            <a:chOff x="2931952" y="1473201"/>
            <a:chExt cx="2726422" cy="2059039"/>
          </a:xfrm>
        </p:grpSpPr>
        <p:pic>
          <p:nvPicPr>
            <p:cNvPr id="13" name="Picture 12">
              <a:extLst>
                <a:ext uri="{FF2B5EF4-FFF2-40B4-BE49-F238E27FC236}">
                  <a16:creationId xmlns:a16="http://schemas.microsoft.com/office/drawing/2014/main" xmlns="" id="{DA451744-9808-44A5-910A-211FC4530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46" t="7959" r="15923" b="20022"/>
            <a:stretch/>
          </p:blipFill>
          <p:spPr>
            <a:xfrm>
              <a:off x="2931952" y="1473201"/>
              <a:ext cx="2726422" cy="2059039"/>
            </a:xfrm>
            <a:prstGeom prst="rect">
              <a:avLst/>
            </a:prstGeom>
          </p:spPr>
        </p:pic>
        <p:sp>
          <p:nvSpPr>
            <p:cNvPr id="4" name="Rectangle 3">
              <a:extLst>
                <a:ext uri="{FF2B5EF4-FFF2-40B4-BE49-F238E27FC236}">
                  <a16:creationId xmlns:a16="http://schemas.microsoft.com/office/drawing/2014/main" xmlns="" id="{7C08A899-D409-4574-86D1-31E0220582F9}"/>
                </a:ext>
              </a:extLst>
            </p:cNvPr>
            <p:cNvSpPr/>
            <p:nvPr/>
          </p:nvSpPr>
          <p:spPr>
            <a:xfrm>
              <a:off x="3328099" y="1850564"/>
              <a:ext cx="1934128" cy="1200329"/>
            </a:xfrm>
            <a:prstGeom prst="rect">
              <a:avLst/>
            </a:prstGeom>
          </p:spPr>
          <p:txBody>
            <a:bodyPr wrap="square">
              <a:spAutoFit/>
            </a:bodyPr>
            <a:lstStyle/>
            <a:p>
              <a:pPr algn="ctr"/>
              <a:r>
                <a:rPr lang="en-GB" dirty="0"/>
                <a:t>These tunnels have been important at different times. </a:t>
              </a:r>
            </a:p>
          </p:txBody>
        </p:sp>
      </p:grpSp>
      <p:grpSp>
        <p:nvGrpSpPr>
          <p:cNvPr id="16" name="Group 15">
            <a:extLst>
              <a:ext uri="{FF2B5EF4-FFF2-40B4-BE49-F238E27FC236}">
                <a16:creationId xmlns:a16="http://schemas.microsoft.com/office/drawing/2014/main" xmlns="" id="{768A12B1-88C1-4CFE-923E-CF43219288F8}"/>
              </a:ext>
            </a:extLst>
          </p:cNvPr>
          <p:cNvGrpSpPr/>
          <p:nvPr/>
        </p:nvGrpSpPr>
        <p:grpSpPr>
          <a:xfrm>
            <a:off x="4085439" y="3371851"/>
            <a:ext cx="3616367" cy="2731140"/>
            <a:chOff x="4832059" y="3429000"/>
            <a:chExt cx="3616367" cy="2731140"/>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4832059" y="3429000"/>
              <a:ext cx="3616367" cy="2731140"/>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5313855" y="3792883"/>
              <a:ext cx="2612457" cy="1754326"/>
            </a:xfrm>
            <a:prstGeom prst="rect">
              <a:avLst/>
            </a:prstGeom>
          </p:spPr>
          <p:txBody>
            <a:bodyPr wrap="square">
              <a:spAutoFit/>
            </a:bodyPr>
            <a:lstStyle/>
            <a:p>
              <a:pPr algn="ctr"/>
              <a:r>
                <a:rPr lang="en-GB" dirty="0"/>
                <a:t>During the Second World War (when lots of countries across the world were fighting), soldiers went on secret missions in the tunnels.</a:t>
              </a:r>
            </a:p>
          </p:txBody>
        </p:sp>
      </p:grpSp>
    </p:spTree>
    <p:extLst>
      <p:ext uri="{BB962C8B-B14F-4D97-AF65-F5344CB8AC3E}">
        <p14:creationId xmlns:p14="http://schemas.microsoft.com/office/powerpoint/2010/main" val="129749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Caernarfon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243893" cy="1754326"/>
          </a:xfrm>
          <a:prstGeom prst="rect">
            <a:avLst/>
          </a:prstGeom>
        </p:spPr>
        <p:txBody>
          <a:bodyPr wrap="square">
            <a:spAutoFit/>
          </a:bodyPr>
          <a:lstStyle/>
          <a:p>
            <a:pPr>
              <a:spcBef>
                <a:spcPct val="0"/>
              </a:spcBef>
            </a:pPr>
            <a:r>
              <a:rPr lang="en-GB" altLang="en-US" dirty="0"/>
              <a:t>Caernarfon (say Car-</a:t>
            </a:r>
            <a:r>
              <a:rPr lang="en-GB" altLang="en-US" dirty="0" err="1"/>
              <a:t>nar</a:t>
            </a:r>
            <a:r>
              <a:rPr lang="en-GB" altLang="en-US" dirty="0"/>
              <a:t>-von) Castle is in the town of Caernarfon in Wales. A king called Edward I decided that the castle should be built over 700 years ago. Edward I was English but had taken over parts of Wales. The castle was to be a way of keeping control of Wales. Hundreds of years later, bits of the castle began to turn to ruins. You can visit Caernarfon Castle.</a:t>
            </a:r>
            <a:endParaRPr lang="en-GB" altLang="en-US" dirty="0">
              <a:solidFill>
                <a:srgbClr val="FF0000"/>
              </a:solidFill>
            </a:endParaRPr>
          </a:p>
        </p:txBody>
      </p:sp>
      <p:pic>
        <p:nvPicPr>
          <p:cNvPr id="6" name="Picture 2">
            <a:extLst>
              <a:ext uri="{FF2B5EF4-FFF2-40B4-BE49-F238E27FC236}">
                <a16:creationId xmlns:a16="http://schemas.microsoft.com/office/drawing/2014/main" xmlns="" id="{AA9DF89D-6915-4A21-826A-334517F18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360" y="3138308"/>
            <a:ext cx="5677749" cy="3123647"/>
          </a:xfrm>
          <a:prstGeom prst="roundRect">
            <a:avLst>
              <a:gd name="adj" fmla="val 5924"/>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59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Did You Know?</a:t>
            </a:r>
          </a:p>
        </p:txBody>
      </p:sp>
      <p:grpSp>
        <p:nvGrpSpPr>
          <p:cNvPr id="12" name="Group 11">
            <a:extLst>
              <a:ext uri="{FF2B5EF4-FFF2-40B4-BE49-F238E27FC236}">
                <a16:creationId xmlns:a16="http://schemas.microsoft.com/office/drawing/2014/main" xmlns="" id="{6DD282D6-E009-415B-815A-779C0728A286}"/>
              </a:ext>
            </a:extLst>
          </p:cNvPr>
          <p:cNvGrpSpPr/>
          <p:nvPr/>
        </p:nvGrpSpPr>
        <p:grpSpPr>
          <a:xfrm>
            <a:off x="5730393" y="1268483"/>
            <a:ext cx="2726422" cy="2059039"/>
            <a:chOff x="5730393" y="1268483"/>
            <a:chExt cx="2726422" cy="2059039"/>
          </a:xfrm>
        </p:grpSpPr>
        <p:pic>
          <p:nvPicPr>
            <p:cNvPr id="8" name="Picture 7">
              <a:extLst>
                <a:ext uri="{FF2B5EF4-FFF2-40B4-BE49-F238E27FC236}">
                  <a16:creationId xmlns:a16="http://schemas.microsoft.com/office/drawing/2014/main" xmlns="" id="{ABA2E24B-8C8C-48F6-A9C8-82F63EB354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46" t="7959" r="15923" b="20022"/>
            <a:stretch/>
          </p:blipFill>
          <p:spPr>
            <a:xfrm>
              <a:off x="5730393" y="1268483"/>
              <a:ext cx="2726422" cy="2059039"/>
            </a:xfrm>
            <a:prstGeom prst="rect">
              <a:avLst/>
            </a:prstGeom>
          </p:spPr>
        </p:pic>
        <p:sp>
          <p:nvSpPr>
            <p:cNvPr id="3" name="Rectangle 2">
              <a:extLst>
                <a:ext uri="{FF2B5EF4-FFF2-40B4-BE49-F238E27FC236}">
                  <a16:creationId xmlns:a16="http://schemas.microsoft.com/office/drawing/2014/main" xmlns="" id="{A768216B-1856-4359-82C1-6F30C02A6CFA}"/>
                </a:ext>
              </a:extLst>
            </p:cNvPr>
            <p:cNvSpPr/>
            <p:nvPr/>
          </p:nvSpPr>
          <p:spPr>
            <a:xfrm>
              <a:off x="5890857" y="1644228"/>
              <a:ext cx="2390862" cy="1477328"/>
            </a:xfrm>
            <a:prstGeom prst="rect">
              <a:avLst/>
            </a:prstGeom>
          </p:spPr>
          <p:txBody>
            <a:bodyPr wrap="square">
              <a:spAutoFit/>
            </a:bodyPr>
            <a:lstStyle/>
            <a:p>
              <a:pPr algn="ctr">
                <a:spcBef>
                  <a:spcPct val="0"/>
                </a:spcBef>
              </a:pPr>
              <a:r>
                <a:rPr lang="en-GB" altLang="en-US" dirty="0"/>
                <a:t>Today, this name is usually given to the oldest son of the British King or Queen. </a:t>
              </a:r>
            </a:p>
          </p:txBody>
        </p:sp>
      </p:grpSp>
      <p:pic>
        <p:nvPicPr>
          <p:cNvPr id="11" name="Picture 10">
            <a:extLst>
              <a:ext uri="{FF2B5EF4-FFF2-40B4-BE49-F238E27FC236}">
                <a16:creationId xmlns:a16="http://schemas.microsoft.com/office/drawing/2014/main" xmlns="" id="{F16F2C3A-B65F-4466-8430-AB402C918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7185" y="1348283"/>
            <a:ext cx="1905725" cy="4754708"/>
          </a:xfrm>
          <a:prstGeom prst="rect">
            <a:avLst/>
          </a:prstGeom>
        </p:spPr>
      </p:pic>
      <p:grpSp>
        <p:nvGrpSpPr>
          <p:cNvPr id="14" name="Group 13">
            <a:extLst>
              <a:ext uri="{FF2B5EF4-FFF2-40B4-BE49-F238E27FC236}">
                <a16:creationId xmlns:a16="http://schemas.microsoft.com/office/drawing/2014/main" xmlns="" id="{307ADDB4-EA81-4203-94EE-34A47F9E20D1}"/>
              </a:ext>
            </a:extLst>
          </p:cNvPr>
          <p:cNvGrpSpPr/>
          <p:nvPr/>
        </p:nvGrpSpPr>
        <p:grpSpPr>
          <a:xfrm>
            <a:off x="2931952" y="1473201"/>
            <a:ext cx="2726422" cy="2059039"/>
            <a:chOff x="2931952" y="1473201"/>
            <a:chExt cx="2726422" cy="2059039"/>
          </a:xfrm>
        </p:grpSpPr>
        <p:pic>
          <p:nvPicPr>
            <p:cNvPr id="13" name="Picture 12">
              <a:extLst>
                <a:ext uri="{FF2B5EF4-FFF2-40B4-BE49-F238E27FC236}">
                  <a16:creationId xmlns:a16="http://schemas.microsoft.com/office/drawing/2014/main" xmlns="" id="{DA451744-9808-44A5-910A-211FC4530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46" t="7959" r="15923" b="20022"/>
            <a:stretch/>
          </p:blipFill>
          <p:spPr>
            <a:xfrm>
              <a:off x="2931952" y="1473201"/>
              <a:ext cx="2726422" cy="2059039"/>
            </a:xfrm>
            <a:prstGeom prst="rect">
              <a:avLst/>
            </a:prstGeom>
          </p:spPr>
        </p:pic>
        <p:sp>
          <p:nvSpPr>
            <p:cNvPr id="4" name="Rectangle 3">
              <a:extLst>
                <a:ext uri="{FF2B5EF4-FFF2-40B4-BE49-F238E27FC236}">
                  <a16:creationId xmlns:a16="http://schemas.microsoft.com/office/drawing/2014/main" xmlns="" id="{7C08A899-D409-4574-86D1-31E0220582F9}"/>
                </a:ext>
              </a:extLst>
            </p:cNvPr>
            <p:cNvSpPr/>
            <p:nvPr/>
          </p:nvSpPr>
          <p:spPr>
            <a:xfrm>
              <a:off x="3249920" y="1919728"/>
              <a:ext cx="2066022" cy="923330"/>
            </a:xfrm>
            <a:prstGeom prst="rect">
              <a:avLst/>
            </a:prstGeom>
          </p:spPr>
          <p:txBody>
            <a:bodyPr wrap="square">
              <a:spAutoFit/>
            </a:bodyPr>
            <a:lstStyle/>
            <a:p>
              <a:pPr algn="ctr">
                <a:spcBef>
                  <a:spcPct val="0"/>
                </a:spcBef>
              </a:pPr>
              <a:r>
                <a:rPr lang="en-GB" altLang="en-US" dirty="0"/>
                <a:t>Edward I’s son was given the title ‘Prince of Wales’. </a:t>
              </a:r>
            </a:p>
          </p:txBody>
        </p:sp>
      </p:grpSp>
      <p:grpSp>
        <p:nvGrpSpPr>
          <p:cNvPr id="16" name="Group 15">
            <a:extLst>
              <a:ext uri="{FF2B5EF4-FFF2-40B4-BE49-F238E27FC236}">
                <a16:creationId xmlns:a16="http://schemas.microsoft.com/office/drawing/2014/main" xmlns="" id="{768A12B1-88C1-4CFE-923E-CF43219288F8}"/>
              </a:ext>
            </a:extLst>
          </p:cNvPr>
          <p:cNvGrpSpPr/>
          <p:nvPr/>
        </p:nvGrpSpPr>
        <p:grpSpPr>
          <a:xfrm>
            <a:off x="2779056" y="3703267"/>
            <a:ext cx="3264030" cy="2458498"/>
            <a:chOff x="4672784" y="3578947"/>
            <a:chExt cx="3616367" cy="2731140"/>
          </a:xfrm>
        </p:grpSpPr>
        <p:pic>
          <p:nvPicPr>
            <p:cNvPr id="15" name="Picture 14">
              <a:extLst>
                <a:ext uri="{FF2B5EF4-FFF2-40B4-BE49-F238E27FC236}">
                  <a16:creationId xmlns:a16="http://schemas.microsoft.com/office/drawing/2014/main" xmlns="" id="{B25E868C-F3AC-48B1-8AF1-D455C92D4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6" t="7959" r="15923" b="20022"/>
            <a:stretch/>
          </p:blipFill>
          <p:spPr>
            <a:xfrm>
              <a:off x="4672784" y="3578947"/>
              <a:ext cx="3616367" cy="2731140"/>
            </a:xfrm>
            <a:prstGeom prst="rect">
              <a:avLst/>
            </a:prstGeom>
          </p:spPr>
        </p:pic>
        <p:sp>
          <p:nvSpPr>
            <p:cNvPr id="6" name="Rectangle 5">
              <a:extLst>
                <a:ext uri="{FF2B5EF4-FFF2-40B4-BE49-F238E27FC236}">
                  <a16:creationId xmlns:a16="http://schemas.microsoft.com/office/drawing/2014/main" xmlns="" id="{298E0655-EC84-47A2-B21B-B2AE1822D662}"/>
                </a:ext>
              </a:extLst>
            </p:cNvPr>
            <p:cNvSpPr/>
            <p:nvPr/>
          </p:nvSpPr>
          <p:spPr>
            <a:xfrm>
              <a:off x="5174739" y="3874193"/>
              <a:ext cx="2612457" cy="1477329"/>
            </a:xfrm>
            <a:prstGeom prst="rect">
              <a:avLst/>
            </a:prstGeom>
          </p:spPr>
          <p:txBody>
            <a:bodyPr wrap="square">
              <a:spAutoFit/>
            </a:bodyPr>
            <a:lstStyle/>
            <a:p>
              <a:pPr algn="ctr">
                <a:spcBef>
                  <a:spcPct val="0"/>
                </a:spcBef>
              </a:pPr>
              <a:r>
                <a:rPr lang="en-GB" altLang="en-US" dirty="0"/>
                <a:t>Prince Charles is now the Prince of Wales. He was given his special name at an event at Caernarfon Castle.</a:t>
              </a:r>
            </a:p>
          </p:txBody>
        </p:sp>
      </p:grpSp>
      <p:grpSp>
        <p:nvGrpSpPr>
          <p:cNvPr id="19" name="Group 18">
            <a:extLst>
              <a:ext uri="{FF2B5EF4-FFF2-40B4-BE49-F238E27FC236}">
                <a16:creationId xmlns:a16="http://schemas.microsoft.com/office/drawing/2014/main" xmlns="" id="{F711949E-738C-4D53-B088-B4E28F1886E5}"/>
              </a:ext>
            </a:extLst>
          </p:cNvPr>
          <p:cNvGrpSpPr/>
          <p:nvPr/>
        </p:nvGrpSpPr>
        <p:grpSpPr>
          <a:xfrm>
            <a:off x="6252440" y="5438356"/>
            <a:ext cx="2173738" cy="813610"/>
            <a:chOff x="1082180" y="4572000"/>
            <a:chExt cx="1954321" cy="664129"/>
          </a:xfrm>
        </p:grpSpPr>
        <p:sp>
          <p:nvSpPr>
            <p:cNvPr id="20" name="Rectangle: Rounded Corners 19">
              <a:extLst>
                <a:ext uri="{FF2B5EF4-FFF2-40B4-BE49-F238E27FC236}">
                  <a16:creationId xmlns:a16="http://schemas.microsoft.com/office/drawing/2014/main" xmlns="" id="{A6734777-098B-4720-8B75-2B8B3A52BD5C}"/>
                </a:ext>
              </a:extLst>
            </p:cNvPr>
            <p:cNvSpPr/>
            <p:nvPr/>
          </p:nvSpPr>
          <p:spPr>
            <a:xfrm>
              <a:off x="1082180" y="4572000"/>
              <a:ext cx="1940491" cy="629174"/>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4">
              <a:extLst>
                <a:ext uri="{FF2B5EF4-FFF2-40B4-BE49-F238E27FC236}">
                  <a16:creationId xmlns:a16="http://schemas.microsoft.com/office/drawing/2014/main" xmlns="" id="{A0D0565A-9D0B-4E85-909D-643C6E09DFD4}"/>
                </a:ext>
              </a:extLst>
            </p:cNvPr>
            <p:cNvSpPr txBox="1">
              <a:spLocks noChangeArrowheads="1"/>
            </p:cNvSpPr>
            <p:nvPr/>
          </p:nvSpPr>
          <p:spPr bwMode="auto">
            <a:xfrm>
              <a:off x="1108418" y="4866242"/>
              <a:ext cx="192808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a:lnSpc>
                  <a:spcPct val="100000"/>
                </a:lnSpc>
                <a:spcBef>
                  <a:spcPct val="0"/>
                </a:spcBef>
                <a:buFontTx/>
                <a:buNone/>
              </a:pPr>
              <a:r>
                <a:rPr lang="en-GB" altLang="en-US" dirty="0">
                  <a:solidFill>
                    <a:schemeClr val="bg1"/>
                  </a:solidFill>
                </a:rPr>
                <a:t>Prince Charles</a:t>
              </a:r>
            </a:p>
          </p:txBody>
        </p:sp>
      </p:grpSp>
      <p:pic>
        <p:nvPicPr>
          <p:cNvPr id="17" name="Picture 1">
            <a:extLst>
              <a:ext uri="{FF2B5EF4-FFF2-40B4-BE49-F238E27FC236}">
                <a16:creationId xmlns:a16="http://schemas.microsoft.com/office/drawing/2014/main" xmlns="" id="{9129F0ED-30D2-4047-A4DE-EC7A0DFDF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991" y="3738811"/>
            <a:ext cx="2377254" cy="2059039"/>
          </a:xfrm>
          <a:prstGeom prst="roundRect">
            <a:avLst>
              <a:gd name="adj" fmla="val 6684"/>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F7482-29F6-47A1-B746-68394D3BFA1F}"/>
              </a:ext>
            </a:extLst>
          </p:cNvPr>
          <p:cNvSpPr>
            <a:spLocks noGrp="1"/>
          </p:cNvSpPr>
          <p:nvPr>
            <p:ph type="title"/>
          </p:nvPr>
        </p:nvSpPr>
        <p:spPr/>
        <p:txBody>
          <a:bodyPr/>
          <a:lstStyle/>
          <a:p>
            <a:r>
              <a:rPr lang="en-GB" dirty="0"/>
              <a:t>Edinburgh Castle</a:t>
            </a:r>
          </a:p>
        </p:txBody>
      </p:sp>
      <p:sp>
        <p:nvSpPr>
          <p:cNvPr id="5" name="Rectangle 4">
            <a:extLst>
              <a:ext uri="{FF2B5EF4-FFF2-40B4-BE49-F238E27FC236}">
                <a16:creationId xmlns:a16="http://schemas.microsoft.com/office/drawing/2014/main" xmlns="" id="{65679F7C-4C5D-43A5-9FCD-8EFE7B21D512}"/>
              </a:ext>
            </a:extLst>
          </p:cNvPr>
          <p:cNvSpPr/>
          <p:nvPr/>
        </p:nvSpPr>
        <p:spPr>
          <a:xfrm>
            <a:off x="885037" y="1383982"/>
            <a:ext cx="7571066" cy="1200329"/>
          </a:xfrm>
          <a:prstGeom prst="rect">
            <a:avLst/>
          </a:prstGeom>
        </p:spPr>
        <p:txBody>
          <a:bodyPr wrap="square">
            <a:spAutoFit/>
          </a:bodyPr>
          <a:lstStyle/>
          <a:p>
            <a:pPr>
              <a:spcBef>
                <a:spcPct val="0"/>
              </a:spcBef>
            </a:pPr>
            <a:r>
              <a:rPr lang="en-GB" altLang="en-US" dirty="0"/>
              <a:t>Edinburgh Castle is in Edinburgh, Scotland. It was built on a tall hill called Castle Rock. The first Edinburgh Castle was built almost 1000 years ago! It was an important part of Scottish defence hundreds of years ago, when Scotland and England fought wars against each other.</a:t>
            </a:r>
          </a:p>
        </p:txBody>
      </p:sp>
      <p:pic>
        <p:nvPicPr>
          <p:cNvPr id="7" name="Picture 1">
            <a:extLst>
              <a:ext uri="{FF2B5EF4-FFF2-40B4-BE49-F238E27FC236}">
                <a16:creationId xmlns:a16="http://schemas.microsoft.com/office/drawing/2014/main" xmlns="" id="{0D3A4B8C-8379-4F98-B96C-F02685CA1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592" y="2881619"/>
            <a:ext cx="5353286" cy="3367753"/>
          </a:xfrm>
          <a:prstGeom prst="roundRect">
            <a:avLst>
              <a:gd name="adj" fmla="val 5707"/>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57</TotalTime>
  <Words>1295</Words>
  <Application>Microsoft Office PowerPoint</Application>
  <PresentationFormat>On-screen Show (4:3)</PresentationFormat>
  <Paragraphs>61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Roboto</vt:lpstr>
      <vt:lpstr>Twinkl</vt:lpstr>
      <vt:lpstr>Arial</vt:lpstr>
      <vt:lpstr>Office Theme</vt:lpstr>
      <vt:lpstr>PowerPoint Presentation</vt:lpstr>
      <vt:lpstr>What Is a Castle?</vt:lpstr>
      <vt:lpstr>How Were Castles Designed?</vt:lpstr>
      <vt:lpstr>Castles Today</vt:lpstr>
      <vt:lpstr>Dover Castle</vt:lpstr>
      <vt:lpstr>Did You Know?</vt:lpstr>
      <vt:lpstr>Caernarfon Castle</vt:lpstr>
      <vt:lpstr>Did You Know?</vt:lpstr>
      <vt:lpstr>Edinburgh Castle</vt:lpstr>
      <vt:lpstr>Did You Know?</vt:lpstr>
      <vt:lpstr>Carrickfergus Castle</vt:lpstr>
      <vt:lpstr>Did You Know?</vt:lpstr>
      <vt:lpstr>Alnwick Castle</vt:lpstr>
      <vt:lpstr>Did You Know?</vt:lpstr>
      <vt:lpstr>Harlech Castle</vt:lpstr>
      <vt:lpstr>Did You Know?</vt:lpstr>
      <vt:lpstr>Balmoral Castle</vt:lpstr>
      <vt:lpstr>Did You Know?</vt:lpstr>
      <vt:lpstr>Dunluce Castle</vt:lpstr>
      <vt:lpstr>Did You Know?</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Emma Luke</cp:lastModifiedBy>
  <cp:revision>11</cp:revision>
  <dcterms:created xsi:type="dcterms:W3CDTF">2020-04-13T12:09:49Z</dcterms:created>
  <dcterms:modified xsi:type="dcterms:W3CDTF">2021-05-24T08:21:12Z</dcterms:modified>
</cp:coreProperties>
</file>