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93" r:id="rId2"/>
    <p:sldId id="741" r:id="rId3"/>
    <p:sldId id="742" r:id="rId4"/>
    <p:sldId id="743" r:id="rId5"/>
    <p:sldId id="745" r:id="rId6"/>
    <p:sldId id="746" r:id="rId7"/>
    <p:sldId id="790" r:id="rId8"/>
    <p:sldId id="791" r:id="rId9"/>
    <p:sldId id="749" r:id="rId10"/>
    <p:sldId id="750" r:id="rId11"/>
    <p:sldId id="786" r:id="rId12"/>
    <p:sldId id="787" r:id="rId13"/>
    <p:sldId id="753" r:id="rId14"/>
    <p:sldId id="735" r:id="rId15"/>
    <p:sldId id="827" r:id="rId16"/>
    <p:sldId id="828" r:id="rId17"/>
    <p:sldId id="829" r:id="rId18"/>
    <p:sldId id="792" r:id="rId19"/>
    <p:sldId id="793" r:id="rId20"/>
    <p:sldId id="794" r:id="rId21"/>
    <p:sldId id="796" r:id="rId22"/>
    <p:sldId id="795" r:id="rId23"/>
    <p:sldId id="737" r:id="rId24"/>
    <p:sldId id="797" r:id="rId25"/>
    <p:sldId id="798" r:id="rId26"/>
    <p:sldId id="713" r:id="rId27"/>
    <p:sldId id="501" r:id="rId28"/>
    <p:sldId id="830" r:id="rId29"/>
    <p:sldId id="831" r:id="rId30"/>
    <p:sldId id="832" r:id="rId31"/>
    <p:sldId id="799" r:id="rId32"/>
    <p:sldId id="800" r:id="rId33"/>
    <p:sldId id="801" r:id="rId34"/>
    <p:sldId id="803" r:id="rId35"/>
    <p:sldId id="802" r:id="rId36"/>
    <p:sldId id="738" r:id="rId37"/>
    <p:sldId id="804" r:id="rId38"/>
    <p:sldId id="805" r:id="rId39"/>
    <p:sldId id="730" r:id="rId40"/>
    <p:sldId id="321" r:id="rId41"/>
    <p:sldId id="833" r:id="rId42"/>
    <p:sldId id="834" r:id="rId43"/>
    <p:sldId id="835" r:id="rId44"/>
    <p:sldId id="806" r:id="rId45"/>
    <p:sldId id="807" r:id="rId46"/>
    <p:sldId id="808" r:id="rId47"/>
    <p:sldId id="810" r:id="rId48"/>
    <p:sldId id="813" r:id="rId49"/>
    <p:sldId id="739" r:id="rId50"/>
    <p:sldId id="811" r:id="rId51"/>
    <p:sldId id="812" r:id="rId52"/>
    <p:sldId id="768" r:id="rId53"/>
    <p:sldId id="814" r:id="rId54"/>
    <p:sldId id="836" r:id="rId55"/>
    <p:sldId id="837" r:id="rId56"/>
    <p:sldId id="838" r:id="rId57"/>
    <p:sldId id="819" r:id="rId58"/>
    <p:sldId id="820" r:id="rId59"/>
    <p:sldId id="821" r:id="rId60"/>
    <p:sldId id="823" r:id="rId61"/>
    <p:sldId id="822" r:id="rId62"/>
    <p:sldId id="818" r:id="rId63"/>
    <p:sldId id="824" r:id="rId64"/>
    <p:sldId id="825" r:id="rId65"/>
    <p:sldId id="82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e Doxey" initials="AD" lastIdx="1" clrIdx="0">
    <p:extLst>
      <p:ext uri="{19B8F6BF-5375-455C-9EA6-DF929625EA0E}">
        <p15:presenceInfo xmlns:p15="http://schemas.microsoft.com/office/powerpoint/2012/main" userId="Adele Dox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3066" autoAdjust="0"/>
  </p:normalViewPr>
  <p:slideViewPr>
    <p:cSldViewPr snapToGrid="0">
      <p:cViewPr varScale="1">
        <p:scale>
          <a:sx n="82" d="100"/>
          <a:sy n="82" d="100"/>
        </p:scale>
        <p:origin x="79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D05B-C321-4537-AA32-C5E876A14C15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75C6B-A064-4A0D-AAFD-72EB71675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75C6B-A064-4A0D-AAFD-72EB71675EB2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2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6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5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7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7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7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2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3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5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0400-F9E0-4DB1-A26C-C959CB0C1842}" type="datetimeFigureOut">
              <a:rPr lang="en-GB" smtClean="0"/>
              <a:pPr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0251-198B-4213-B0E5-7EAB200829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Monday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2" y="2447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Monday</a:t>
            </a:r>
            <a:b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Afternoon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04" y="4337859"/>
            <a:ext cx="25431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432" y="4515140"/>
            <a:ext cx="181927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55" y="4142596"/>
            <a:ext cx="21717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54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36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How did you do?</a:t>
            </a: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  Reach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for the stars – Can you </a:t>
            </a: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write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the words in a sentence?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8038" y="4727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361" y="3257664"/>
            <a:ext cx="258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foil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6315" y="3161420"/>
            <a:ext cx="258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boil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5748" y="3169093"/>
            <a:ext cx="258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coins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76478" y="1736356"/>
            <a:ext cx="573883" cy="51347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04" y="4337859"/>
            <a:ext cx="2543175" cy="1914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432" y="4337860"/>
            <a:ext cx="1984449" cy="2129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55" y="4142596"/>
            <a:ext cx="21717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418011"/>
            <a:ext cx="847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Reading Books</a:t>
            </a:r>
          </a:p>
          <a:p>
            <a:pPr algn="ctr"/>
            <a:r>
              <a:rPr lang="en-GB" sz="3200" dirty="0" smtClean="0">
                <a:latin typeface="Sassoon Infant Rg" pitchFamily="2" charset="0"/>
                <a:ea typeface="Sassoon Infant Rg" pitchFamily="2" charset="0"/>
              </a:rPr>
              <a:t>Blend to read the words in this Collins Big Cat book.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61" y="2357083"/>
            <a:ext cx="2798019" cy="39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Tuesday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‘flash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118" y="4643958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38" y="2672295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ightning Bolt 25"/>
          <p:cNvSpPr/>
          <p:nvPr/>
        </p:nvSpPr>
        <p:spPr>
          <a:xfrm>
            <a:off x="10429275" y="1029619"/>
            <a:ext cx="687216" cy="7469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2560320"/>
            <a:ext cx="152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will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6392" y="2250859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99826" y="2590493"/>
            <a:ext cx="168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when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6689105" y="2329541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8540190" y="2250858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540190" y="2590492"/>
            <a:ext cx="21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ask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5" name="Lightning Bolt 34"/>
          <p:cNvSpPr/>
          <p:nvPr/>
        </p:nvSpPr>
        <p:spPr>
          <a:xfrm>
            <a:off x="10592903" y="2329540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48992" y="463731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7166" y="4976949"/>
            <a:ext cx="22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8" name="Lightning Bolt 37"/>
          <p:cNvSpPr/>
          <p:nvPr/>
        </p:nvSpPr>
        <p:spPr>
          <a:xfrm>
            <a:off x="2701705" y="4715997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27166" y="2373086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90600" y="2712720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1" name="Lightning Bolt 40"/>
          <p:cNvSpPr/>
          <p:nvPr/>
        </p:nvSpPr>
        <p:spPr>
          <a:xfrm>
            <a:off x="2779879" y="2451768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689195" y="4677650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952629" y="5017284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push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6741908" y="4756332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8674553" y="460859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747965" y="4948227"/>
            <a:ext cx="21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0727266" y="4687275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‘off by heart’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2595" y="2327839"/>
            <a:ext cx="188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9270" y="2284959"/>
            <a:ext cx="157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531" y="2549232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167553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14599" y="277557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your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56268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8343149" y="23471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626833" y="273706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house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1700" y="470694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480150" y="511028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once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1999" y="4705161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134258" y="508989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today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6192" y="47183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724642" y="512165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6" name="Heart 65"/>
          <p:cNvSpPr/>
          <p:nvPr/>
        </p:nvSpPr>
        <p:spPr>
          <a:xfrm>
            <a:off x="1929908" y="512336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eart 68"/>
          <p:cNvSpPr/>
          <p:nvPr/>
        </p:nvSpPr>
        <p:spPr>
          <a:xfrm>
            <a:off x="5845209" y="263587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art 29"/>
          <p:cNvSpPr/>
          <p:nvPr/>
        </p:nvSpPr>
        <p:spPr>
          <a:xfrm>
            <a:off x="11121015" y="1084216"/>
            <a:ext cx="678248" cy="6592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art 31"/>
          <p:cNvSpPr/>
          <p:nvPr/>
        </p:nvSpPr>
        <p:spPr>
          <a:xfrm>
            <a:off x="2281761" y="2720503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art 28"/>
          <p:cNvSpPr/>
          <p:nvPr/>
        </p:nvSpPr>
        <p:spPr>
          <a:xfrm>
            <a:off x="2542357" y="271480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art 34"/>
          <p:cNvSpPr/>
          <p:nvPr/>
        </p:nvSpPr>
        <p:spPr>
          <a:xfrm>
            <a:off x="2810508" y="2737179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art 35"/>
          <p:cNvSpPr/>
          <p:nvPr/>
        </p:nvSpPr>
        <p:spPr>
          <a:xfrm>
            <a:off x="2536322" y="509953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art 32"/>
          <p:cNvSpPr/>
          <p:nvPr/>
        </p:nvSpPr>
        <p:spPr>
          <a:xfrm>
            <a:off x="10099078" y="2728100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art 36"/>
          <p:cNvSpPr/>
          <p:nvPr/>
        </p:nvSpPr>
        <p:spPr>
          <a:xfrm>
            <a:off x="9974868" y="503941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232856" y="273403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friend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2813044" y="5131644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art 39"/>
          <p:cNvSpPr/>
          <p:nvPr/>
        </p:nvSpPr>
        <p:spPr>
          <a:xfrm>
            <a:off x="5680716" y="515033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451" y="5747657"/>
            <a:ext cx="847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Can you find them on your Big Cat chart? </a:t>
            </a:r>
            <a:endParaRPr lang="en-GB" sz="66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451" y="570411"/>
            <a:ext cx="8477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Revisit and Revise</a:t>
            </a:r>
          </a:p>
          <a:p>
            <a:pPr algn="ctr">
              <a:buNone/>
            </a:pPr>
            <a:r>
              <a:rPr lang="en-GB" sz="4400" dirty="0" smtClean="0">
                <a:latin typeface="Sassoon Infant Rg" pitchFamily="2" charset="0"/>
                <a:ea typeface="Sassoon Infant Rg" pitchFamily="2" charset="0"/>
              </a:rPr>
              <a:t>Practise reading these graphemes. </a:t>
            </a:r>
            <a:endParaRPr lang="en-GB" sz="80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581" y="201696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4891" y="2679909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590231" y="209483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649988" y="215940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20564" y="2775255"/>
            <a:ext cx="99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air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05905" y="2185667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96935" y="2775256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ear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253966" y="383272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56262" y="442580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oa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86253" y="3905295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68975" y="4513871"/>
            <a:ext cx="93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ure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893" y="2706174"/>
            <a:ext cx="10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igh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7007" y="4017700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2083" y="457754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4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677612" y="934776"/>
            <a:ext cx="5120641" cy="4210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4700" y="2587147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14" y="302359"/>
            <a:ext cx="64132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grapheme. It can make </a:t>
            </a:r>
            <a:r>
              <a:rPr lang="en-GB" sz="32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two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phonemes.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48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</a:t>
            </a:r>
            <a:r>
              <a:rPr lang="en-GB" sz="48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it!</a:t>
            </a: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window,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door,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ceiling, 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floor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it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Use your magic finger to write it in the air.</a:t>
            </a:r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46" y="5285958"/>
            <a:ext cx="398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 pronounced in the word ‘chew’ and ‘stew’</a:t>
            </a:r>
            <a:endParaRPr lang="en-GB" sz="2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4297681" y="1977951"/>
            <a:ext cx="3644538" cy="32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05639" y="3004166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704" y="361886"/>
            <a:ext cx="114778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</a:t>
            </a:r>
            <a:r>
              <a:rPr lang="en-GB" sz="32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’ likes to come at the end of words and sometimes in the middle.</a:t>
            </a:r>
          </a:p>
        </p:txBody>
      </p:sp>
    </p:spTree>
    <p:extLst>
      <p:ext uri="{BB962C8B-B14F-4D97-AF65-F5344CB8AC3E}">
        <p14:creationId xmlns:p14="http://schemas.microsoft.com/office/powerpoint/2010/main" val="30426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‘flash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118" y="4643958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38" y="2672295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ightning Bolt 25"/>
          <p:cNvSpPr/>
          <p:nvPr/>
        </p:nvSpPr>
        <p:spPr>
          <a:xfrm>
            <a:off x="10429275" y="1029619"/>
            <a:ext cx="687216" cy="7469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60320"/>
            <a:ext cx="152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will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6392" y="2250859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899826" y="2590493"/>
            <a:ext cx="168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when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6689105" y="2329541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8540190" y="2250858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540190" y="2590492"/>
            <a:ext cx="21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ask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5" name="Lightning Bolt 34"/>
          <p:cNvSpPr/>
          <p:nvPr/>
        </p:nvSpPr>
        <p:spPr>
          <a:xfrm>
            <a:off x="10592903" y="2329540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648992" y="463731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727166" y="4976949"/>
            <a:ext cx="22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8" name="Lightning Bolt 37"/>
          <p:cNvSpPr/>
          <p:nvPr/>
        </p:nvSpPr>
        <p:spPr>
          <a:xfrm>
            <a:off x="2701705" y="4715997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727166" y="2373086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990600" y="2712720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1" name="Lightning Bolt 40"/>
          <p:cNvSpPr/>
          <p:nvPr/>
        </p:nvSpPr>
        <p:spPr>
          <a:xfrm>
            <a:off x="2779879" y="2451768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4689195" y="4677650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952629" y="5017284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push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6741908" y="4756332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ounded Rectangle 44"/>
          <p:cNvSpPr/>
          <p:nvPr/>
        </p:nvSpPr>
        <p:spPr>
          <a:xfrm>
            <a:off x="8674553" y="460859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8747965" y="4948227"/>
            <a:ext cx="21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0727266" y="4687275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5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490" y="350580"/>
            <a:ext cx="6856059" cy="1133872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words.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0490" y="1790117"/>
            <a:ext cx="275670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68432" y="3479147"/>
            <a:ext cx="2704872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40490" y="5236191"/>
            <a:ext cx="278146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25534" y="1805900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725534" y="3467101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919531" y="1805899"/>
            <a:ext cx="2727751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895292" y="3467101"/>
            <a:ext cx="2776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725534" y="5243513"/>
            <a:ext cx="2845176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38535" y="2172846"/>
            <a:ext cx="189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486" y="3836016"/>
            <a:ext cx="254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plew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487" y="5656217"/>
            <a:ext cx="203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threw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275" y="2211761"/>
            <a:ext cx="207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flew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933" y="3813245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chew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7874" y="2089117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snew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3778" y="368335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19531" y="5263996"/>
            <a:ext cx="282996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039497" y="5656217"/>
            <a:ext cx="255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newt 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275" y="5552766"/>
            <a:ext cx="25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  <a:r>
              <a:rPr lang="en-GB" sz="4000" dirty="0" err="1" smtClean="0">
                <a:latin typeface="Sassoon Infant Rg" pitchFamily="2" charset="0"/>
                <a:ea typeface="Sassoon Infant Rg" pitchFamily="2" charset="0"/>
              </a:rPr>
              <a:t>gewn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96549" y="3756808"/>
            <a:ext cx="186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998" y="3605191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111438" y="1468851"/>
            <a:ext cx="2000867" cy="1894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0072" y="2171632"/>
            <a:ext cx="107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My turn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Together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Your turn ...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941" y="5397338"/>
            <a:ext cx="1906728" cy="11636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1554" y="5455937"/>
            <a:ext cx="16535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Sassoon Infant Rg" pitchFamily="2" charset="0"/>
              <a:ea typeface="Sassoon Infant Rg" pitchFamily="2" charset="0"/>
            </a:endParaRPr>
          </a:p>
          <a:p>
            <a:pPr algn="ctr"/>
            <a:r>
              <a:rPr lang="en-GB" sz="2000" b="1" dirty="0" smtClean="0">
                <a:latin typeface="Sassoon Infant Rg" pitchFamily="2" charset="0"/>
                <a:ea typeface="Sassoon Infant Rg" pitchFamily="2" charset="0"/>
              </a:rPr>
              <a:t>Smooth blend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310" y="4804123"/>
            <a:ext cx="21739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itchFamily="2" charset="0"/>
                <a:ea typeface="Sassoon Infant Rg" pitchFamily="2" charset="0"/>
              </a:rPr>
              <a:t>Word building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0356" y="2087283"/>
            <a:ext cx="221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stew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751" y="3800893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pew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7998" y="3618254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Cover the word and reveal it 1 sound at a time. As you see a sound say it and add it to what you have read already.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13" y="3743080"/>
            <a:ext cx="798147" cy="10187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27" y="1996616"/>
            <a:ext cx="798147" cy="10187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8" y="5460598"/>
            <a:ext cx="798147" cy="10187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43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097" y="388514"/>
            <a:ext cx="1116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</a:t>
            </a:r>
          </a:p>
          <a:p>
            <a:pPr>
              <a:buNone/>
            </a:pPr>
            <a:endParaRPr lang="en-GB" sz="60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Practise blending words containing ‘</a:t>
            </a:r>
            <a:r>
              <a:rPr lang="en-GB" sz="4800" dirty="0" err="1" smtClean="0">
                <a:latin typeface="Sassoon Infant Rg" pitchFamily="2" charset="0"/>
                <a:ea typeface="Sassoon Infant Rg" pitchFamily="2" charset="0"/>
              </a:rPr>
              <a:t>ew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’ by playing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‘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Dragon’s Den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’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on ‘Phonics Play’.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40" y="3920120"/>
            <a:ext cx="4667250" cy="261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1398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 </a:t>
            </a: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sentences</a:t>
            </a: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stro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ng 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wind bl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the tr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 bran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ch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es and twigs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sunfl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ower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gr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to be big and t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al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gra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ss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is damp when it has d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on it in the m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ni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ng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. </a:t>
            </a:r>
            <a:endParaRPr lang="en-GB" sz="4800" u="sng" dirty="0" smtClean="0">
              <a:latin typeface="Sassoon Infant Rg" pitchFamily="2" charset="0"/>
              <a:ea typeface="Sassoon Infant Rg" pitchFamily="2" charset="0"/>
            </a:endParaRPr>
          </a:p>
          <a:p>
            <a:pPr algn="ctr">
              <a:buNone/>
            </a:pPr>
            <a:endParaRPr lang="en-GB" sz="6000" u="sng" dirty="0">
              <a:latin typeface="Sassoon Infant Rg" pitchFamily="2" charset="0"/>
              <a:ea typeface="Sassoon Infant Rg" pitchFamily="2" charset="0"/>
            </a:endParaRPr>
          </a:p>
          <a:p>
            <a:pPr algn="ctr">
              <a:buNone/>
            </a:pPr>
            <a:endParaRPr lang="en-GB" sz="6000" u="sng" dirty="0" smtClean="0">
              <a:latin typeface="Sassoon Infant Rg" pitchFamily="2" charset="0"/>
              <a:ea typeface="Sassoon Infant Rg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6389" y="1819469"/>
            <a:ext cx="1114666" cy="511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80760" y="1786261"/>
            <a:ext cx="833224" cy="3320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8429" y="2559316"/>
            <a:ext cx="1114666" cy="511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429" y="3931298"/>
            <a:ext cx="1114666" cy="2488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6389" y="5452188"/>
            <a:ext cx="1114666" cy="511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45674" y="3965045"/>
            <a:ext cx="1114666" cy="511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052054" y="3965045"/>
            <a:ext cx="700061" cy="511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1467" y="6192035"/>
            <a:ext cx="797455" cy="1172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435753" y="5457306"/>
            <a:ext cx="1779643" cy="5669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728815" y="5640205"/>
            <a:ext cx="481781" cy="176981"/>
          </a:xfrm>
          <a:custGeom>
            <a:avLst/>
            <a:gdLst>
              <a:gd name="connsiteX0" fmla="*/ 0 w 481781"/>
              <a:gd name="connsiteY0" fmla="*/ 0 h 176981"/>
              <a:gd name="connsiteX1" fmla="*/ 19664 w 481781"/>
              <a:gd name="connsiteY1" fmla="*/ 49162 h 176981"/>
              <a:gd name="connsiteX2" fmla="*/ 49161 w 481781"/>
              <a:gd name="connsiteY2" fmla="*/ 108155 h 176981"/>
              <a:gd name="connsiteX3" fmla="*/ 108155 w 481781"/>
              <a:gd name="connsiteY3" fmla="*/ 147484 h 176981"/>
              <a:gd name="connsiteX4" fmla="*/ 167148 w 481781"/>
              <a:gd name="connsiteY4" fmla="*/ 176981 h 176981"/>
              <a:gd name="connsiteX5" fmla="*/ 344129 w 481781"/>
              <a:gd name="connsiteY5" fmla="*/ 167149 h 176981"/>
              <a:gd name="connsiteX6" fmla="*/ 373626 w 481781"/>
              <a:gd name="connsiteY6" fmla="*/ 157316 h 176981"/>
              <a:gd name="connsiteX7" fmla="*/ 412955 w 481781"/>
              <a:gd name="connsiteY7" fmla="*/ 98323 h 176981"/>
              <a:gd name="connsiteX8" fmla="*/ 432619 w 481781"/>
              <a:gd name="connsiteY8" fmla="*/ 68826 h 176981"/>
              <a:gd name="connsiteX9" fmla="*/ 481781 w 481781"/>
              <a:gd name="connsiteY9" fmla="*/ 39329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781" h="176981">
                <a:moveTo>
                  <a:pt x="0" y="0"/>
                </a:moveTo>
                <a:cubicBezTo>
                  <a:pt x="6555" y="16387"/>
                  <a:pt x="13467" y="32636"/>
                  <a:pt x="19664" y="49162"/>
                </a:cubicBezTo>
                <a:cubicBezTo>
                  <a:pt x="27981" y="71341"/>
                  <a:pt x="29738" y="91160"/>
                  <a:pt x="49161" y="108155"/>
                </a:cubicBezTo>
                <a:cubicBezTo>
                  <a:pt x="66947" y="123718"/>
                  <a:pt x="88490" y="134374"/>
                  <a:pt x="108155" y="147484"/>
                </a:cubicBezTo>
                <a:cubicBezTo>
                  <a:pt x="146277" y="172899"/>
                  <a:pt x="126438" y="163411"/>
                  <a:pt x="167148" y="176981"/>
                </a:cubicBezTo>
                <a:cubicBezTo>
                  <a:pt x="226142" y="173704"/>
                  <a:pt x="285311" y="172751"/>
                  <a:pt x="344129" y="167149"/>
                </a:cubicBezTo>
                <a:cubicBezTo>
                  <a:pt x="354447" y="166166"/>
                  <a:pt x="366297" y="164645"/>
                  <a:pt x="373626" y="157316"/>
                </a:cubicBezTo>
                <a:cubicBezTo>
                  <a:pt x="390338" y="140604"/>
                  <a:pt x="399845" y="117987"/>
                  <a:pt x="412955" y="98323"/>
                </a:cubicBezTo>
                <a:cubicBezTo>
                  <a:pt x="419510" y="88491"/>
                  <a:pt x="422787" y="75381"/>
                  <a:pt x="432619" y="68826"/>
                </a:cubicBezTo>
                <a:cubicBezTo>
                  <a:pt x="468214" y="45097"/>
                  <a:pt x="451547" y="54447"/>
                  <a:pt x="481781" y="393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18765" y="5441952"/>
            <a:ext cx="610843" cy="1535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66563" y="5441952"/>
            <a:ext cx="2851070" cy="2047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7066" y="12340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4581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2" y="2447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Tuesday</a:t>
            </a:r>
            <a:b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Afternoon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Practise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spelling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words containing ‘</a:t>
            </a:r>
            <a:r>
              <a:rPr lang="en-GB" sz="4000" dirty="0" err="1">
                <a:latin typeface="Sassoon Infant Rg" pitchFamily="2" charset="0"/>
                <a:ea typeface="Sassoon Infant Rg" pitchFamily="2" charset="0"/>
              </a:rPr>
              <a:t>ew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’. 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17" y="3576222"/>
            <a:ext cx="3236010" cy="211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1" y="3526335"/>
            <a:ext cx="2850569" cy="221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948" y="3612547"/>
            <a:ext cx="3578953" cy="2046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7707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Practise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spelling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words containing ‘</a:t>
            </a:r>
            <a:r>
              <a:rPr lang="en-GB" sz="4000" dirty="0" err="1">
                <a:latin typeface="Sassoon Infant Rg" pitchFamily="2" charset="0"/>
                <a:ea typeface="Sassoon Infant Rg" pitchFamily="2" charset="0"/>
              </a:rPr>
              <a:t>ew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’. 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31" y="4459396"/>
            <a:ext cx="3236010" cy="211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82" y="4459396"/>
            <a:ext cx="2850569" cy="221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552" y="4459396"/>
            <a:ext cx="3578953" cy="2046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134" y="3685592"/>
            <a:ext cx="232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dew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8" y="3614058"/>
            <a:ext cx="232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stew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4408" y="3568220"/>
            <a:ext cx="232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</a:t>
            </a:r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1643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418011"/>
            <a:ext cx="847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Reading Books</a:t>
            </a:r>
          </a:p>
          <a:p>
            <a:pPr algn="ctr"/>
            <a:r>
              <a:rPr lang="en-GB" sz="3200" dirty="0" smtClean="0">
                <a:latin typeface="Sassoon Infant Rg" pitchFamily="2" charset="0"/>
                <a:ea typeface="Sassoon Infant Rg" pitchFamily="2" charset="0"/>
              </a:rPr>
              <a:t>Blend to read the words in this Collins Big Cat book.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30" y="2172337"/>
            <a:ext cx="3510435" cy="43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Wednesday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‘flash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118" y="4643958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38" y="2672295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ightning Bolt 25"/>
          <p:cNvSpPr/>
          <p:nvPr/>
        </p:nvSpPr>
        <p:spPr>
          <a:xfrm>
            <a:off x="10429275" y="1029619"/>
            <a:ext cx="687216" cy="7469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2560320"/>
            <a:ext cx="152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will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6392" y="2250859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99826" y="2590493"/>
            <a:ext cx="168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when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6689105" y="2329541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8540190" y="2250858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540190" y="2590492"/>
            <a:ext cx="21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ask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5" name="Lightning Bolt 34"/>
          <p:cNvSpPr/>
          <p:nvPr/>
        </p:nvSpPr>
        <p:spPr>
          <a:xfrm>
            <a:off x="10592903" y="2329540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48992" y="463731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7166" y="4976949"/>
            <a:ext cx="22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8" name="Lightning Bolt 37"/>
          <p:cNvSpPr/>
          <p:nvPr/>
        </p:nvSpPr>
        <p:spPr>
          <a:xfrm>
            <a:off x="2701705" y="4715997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27166" y="2373086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90600" y="2712720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1" name="Lightning Bolt 40"/>
          <p:cNvSpPr/>
          <p:nvPr/>
        </p:nvSpPr>
        <p:spPr>
          <a:xfrm>
            <a:off x="2779879" y="2451768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689195" y="4677650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952629" y="5017284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push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6741908" y="4756332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8674553" y="460859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747965" y="4948227"/>
            <a:ext cx="21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0727266" y="4687275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‘off by heart’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2595" y="2327839"/>
            <a:ext cx="188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9270" y="2284959"/>
            <a:ext cx="157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531" y="2549232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167553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14599" y="277557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your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56268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8343149" y="23471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626833" y="273706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house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1700" y="470694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480150" y="511028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once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1999" y="4705161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134258" y="508989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today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6192" y="47183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724642" y="512165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6" name="Heart 65"/>
          <p:cNvSpPr/>
          <p:nvPr/>
        </p:nvSpPr>
        <p:spPr>
          <a:xfrm>
            <a:off x="1929908" y="512336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eart 68"/>
          <p:cNvSpPr/>
          <p:nvPr/>
        </p:nvSpPr>
        <p:spPr>
          <a:xfrm>
            <a:off x="5845209" y="263587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art 29"/>
          <p:cNvSpPr/>
          <p:nvPr/>
        </p:nvSpPr>
        <p:spPr>
          <a:xfrm>
            <a:off x="11121015" y="1084216"/>
            <a:ext cx="678248" cy="6592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art 31"/>
          <p:cNvSpPr/>
          <p:nvPr/>
        </p:nvSpPr>
        <p:spPr>
          <a:xfrm>
            <a:off x="2281761" y="2720503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art 28"/>
          <p:cNvSpPr/>
          <p:nvPr/>
        </p:nvSpPr>
        <p:spPr>
          <a:xfrm>
            <a:off x="2542357" y="271480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art 34"/>
          <p:cNvSpPr/>
          <p:nvPr/>
        </p:nvSpPr>
        <p:spPr>
          <a:xfrm>
            <a:off x="2810508" y="2737179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art 35"/>
          <p:cNvSpPr/>
          <p:nvPr/>
        </p:nvSpPr>
        <p:spPr>
          <a:xfrm>
            <a:off x="2536322" y="509953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art 32"/>
          <p:cNvSpPr/>
          <p:nvPr/>
        </p:nvSpPr>
        <p:spPr>
          <a:xfrm>
            <a:off x="10099078" y="2728100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art 36"/>
          <p:cNvSpPr/>
          <p:nvPr/>
        </p:nvSpPr>
        <p:spPr>
          <a:xfrm>
            <a:off x="9974868" y="503941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232856" y="273403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friend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2813044" y="5131644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art 39"/>
          <p:cNvSpPr/>
          <p:nvPr/>
        </p:nvSpPr>
        <p:spPr>
          <a:xfrm>
            <a:off x="5680716" y="515033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‘off by heart’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2595" y="2327839"/>
            <a:ext cx="188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9270" y="2284959"/>
            <a:ext cx="157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531" y="2549232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167553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14599" y="277557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your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56268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8343149" y="23471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8626833" y="273706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house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1700" y="470694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480150" y="511028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once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1999" y="4705161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134258" y="508989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today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6192" y="47183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8724642" y="512165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6" name="Heart 65"/>
          <p:cNvSpPr/>
          <p:nvPr/>
        </p:nvSpPr>
        <p:spPr>
          <a:xfrm>
            <a:off x="1929908" y="512336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Heart 68"/>
          <p:cNvSpPr/>
          <p:nvPr/>
        </p:nvSpPr>
        <p:spPr>
          <a:xfrm>
            <a:off x="5845209" y="263587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art 29"/>
          <p:cNvSpPr/>
          <p:nvPr/>
        </p:nvSpPr>
        <p:spPr>
          <a:xfrm>
            <a:off x="11121015" y="1084216"/>
            <a:ext cx="678248" cy="6592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art 31"/>
          <p:cNvSpPr/>
          <p:nvPr/>
        </p:nvSpPr>
        <p:spPr>
          <a:xfrm>
            <a:off x="2281761" y="2720503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art 28"/>
          <p:cNvSpPr/>
          <p:nvPr/>
        </p:nvSpPr>
        <p:spPr>
          <a:xfrm>
            <a:off x="2542357" y="271480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art 34"/>
          <p:cNvSpPr/>
          <p:nvPr/>
        </p:nvSpPr>
        <p:spPr>
          <a:xfrm>
            <a:off x="2810508" y="2737179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art 35"/>
          <p:cNvSpPr/>
          <p:nvPr/>
        </p:nvSpPr>
        <p:spPr>
          <a:xfrm>
            <a:off x="2536322" y="509953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art 32"/>
          <p:cNvSpPr/>
          <p:nvPr/>
        </p:nvSpPr>
        <p:spPr>
          <a:xfrm>
            <a:off x="10099078" y="2728100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art 36"/>
          <p:cNvSpPr/>
          <p:nvPr/>
        </p:nvSpPr>
        <p:spPr>
          <a:xfrm>
            <a:off x="9974868" y="503941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232856" y="273403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friend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2813044" y="5131644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art 39"/>
          <p:cNvSpPr/>
          <p:nvPr/>
        </p:nvSpPr>
        <p:spPr>
          <a:xfrm>
            <a:off x="5680716" y="515033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4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451" y="5747657"/>
            <a:ext cx="847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Can you find them on your Big Cat chart? </a:t>
            </a:r>
            <a:endParaRPr lang="en-GB" sz="66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451" y="570411"/>
            <a:ext cx="8477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Revisit and Revise</a:t>
            </a:r>
          </a:p>
          <a:p>
            <a:pPr algn="ctr">
              <a:buNone/>
            </a:pPr>
            <a:r>
              <a:rPr lang="en-GB" sz="4400" dirty="0" smtClean="0">
                <a:latin typeface="Sassoon Infant Rg" pitchFamily="2" charset="0"/>
                <a:ea typeface="Sassoon Infant Rg" pitchFamily="2" charset="0"/>
              </a:rPr>
              <a:t>Practise reading these graphemes. </a:t>
            </a:r>
            <a:endParaRPr lang="en-GB" sz="80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581" y="201696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4891" y="2679909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590231" y="209483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649988" y="215940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20564" y="2775255"/>
            <a:ext cx="99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air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05905" y="2185667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96935" y="2775256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ear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253966" y="383272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56262" y="442580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oa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86253" y="3905295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68975" y="4513871"/>
            <a:ext cx="93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ure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893" y="2706174"/>
            <a:ext cx="10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igh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7007" y="4017700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2083" y="457754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14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677612" y="934776"/>
            <a:ext cx="5120641" cy="4210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4700" y="2587147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aw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14" y="479452"/>
            <a:ext cx="641322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grapheme.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48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</a:t>
            </a:r>
            <a:r>
              <a:rPr lang="en-GB" sz="48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it!</a:t>
            </a: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window,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door,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ceiling, 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floor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it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Use your magic finger to write it in the air.</a:t>
            </a:r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46" y="5285958"/>
            <a:ext cx="398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 pronounced in the word ‘saw’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05" y="160370"/>
            <a:ext cx="1181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4297681" y="1977951"/>
            <a:ext cx="3644538" cy="32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05639" y="3004166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aw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704" y="361886"/>
            <a:ext cx="11664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‘aw’ likes to come at the beginning, middle and end of words.</a:t>
            </a:r>
          </a:p>
        </p:txBody>
      </p:sp>
    </p:spTree>
    <p:extLst>
      <p:ext uri="{BB962C8B-B14F-4D97-AF65-F5344CB8AC3E}">
        <p14:creationId xmlns:p14="http://schemas.microsoft.com/office/powerpoint/2010/main" val="6669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490" y="350580"/>
            <a:ext cx="6856059" cy="1133872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words.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0490" y="1790117"/>
            <a:ext cx="275670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68432" y="3479147"/>
            <a:ext cx="2704872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40490" y="5236191"/>
            <a:ext cx="278146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25534" y="1805900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725534" y="3467101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919531" y="1805899"/>
            <a:ext cx="2727751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895292" y="3467101"/>
            <a:ext cx="2776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725534" y="5243513"/>
            <a:ext cx="2845176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38535" y="2172846"/>
            <a:ext cx="189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486" y="3836016"/>
            <a:ext cx="254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splaw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486" y="5656217"/>
            <a:ext cx="254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paws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275" y="2211761"/>
            <a:ext cx="230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lawn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933" y="3813245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yawn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7874" y="2089117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traw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3778" y="368335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19531" y="5263996"/>
            <a:ext cx="282996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039497" y="5656217"/>
            <a:ext cx="255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awful 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275" y="5552766"/>
            <a:ext cx="25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6549" y="3756808"/>
            <a:ext cx="186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998" y="3605191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111438" y="1468851"/>
            <a:ext cx="2000867" cy="1894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0072" y="2171632"/>
            <a:ext cx="107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My turn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Together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Your turn ...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941" y="5397338"/>
            <a:ext cx="1906728" cy="11636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1554" y="5455937"/>
            <a:ext cx="16535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Sassoon Infant Rg" pitchFamily="2" charset="0"/>
              <a:ea typeface="Sassoon Infant Rg" pitchFamily="2" charset="0"/>
            </a:endParaRPr>
          </a:p>
          <a:p>
            <a:pPr algn="ctr"/>
            <a:r>
              <a:rPr lang="en-GB" sz="2000" b="1" dirty="0" smtClean="0">
                <a:latin typeface="Sassoon Infant Rg" pitchFamily="2" charset="0"/>
                <a:ea typeface="Sassoon Infant Rg" pitchFamily="2" charset="0"/>
              </a:rPr>
              <a:t>Smooth blend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310" y="4804123"/>
            <a:ext cx="21739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itchFamily="2" charset="0"/>
                <a:ea typeface="Sassoon Infant Rg" pitchFamily="2" charset="0"/>
              </a:rPr>
              <a:t>Word building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0356" y="2087283"/>
            <a:ext cx="221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saw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751" y="3800893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draw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7998" y="3618254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Cover the word and reveal it 1 sound at a time. As you see a sound say it and add it to what you have read already.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13" y="3743080"/>
            <a:ext cx="798147" cy="10187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04" y="2030338"/>
            <a:ext cx="798147" cy="1018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68" y="5462717"/>
            <a:ext cx="798147" cy="10187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68519" y="5605898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glaw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167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097" y="388514"/>
            <a:ext cx="1116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</a:t>
            </a:r>
          </a:p>
          <a:p>
            <a:pPr>
              <a:buNone/>
            </a:pPr>
            <a:endParaRPr lang="en-GB" sz="60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Practise blending words containing ‘aw’ by playing ‘Picnic on Pluto’ on ‘Phonics Play’.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85" y="3964078"/>
            <a:ext cx="4543425" cy="2562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54852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 sentences</a:t>
            </a:r>
          </a:p>
          <a:p>
            <a:pPr fontAlgn="base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In 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Au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gust the gra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ss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on the l</a:t>
            </a:r>
            <a:r>
              <a:rPr lang="en-GB" sz="4800" u="sng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 will be lo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ng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pPr fontAlgn="base"/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fontAlgn="base"/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Can you dr</a:t>
            </a:r>
            <a:r>
              <a:rPr lang="en-GB" sz="4800" u="sng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all the p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ts of a plant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?</a:t>
            </a:r>
          </a:p>
          <a:p>
            <a:pPr fontAlgn="base"/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cat s</a:t>
            </a:r>
            <a:r>
              <a:rPr lang="en-GB" sz="4800" u="sng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a fl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ower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and felt it with her p</a:t>
            </a:r>
            <a:r>
              <a:rPr lang="en-GB" sz="4800" u="sng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  <a:endParaRPr lang="en-GB" sz="4800" u="sng" dirty="0" smtClean="0">
              <a:latin typeface="Sassoon Infant Rg" pitchFamily="2" charset="0"/>
              <a:ea typeface="Sassoon Infant Rg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60932" y="1768149"/>
            <a:ext cx="696064" cy="13996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80559" y="1789622"/>
            <a:ext cx="1243532" cy="933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27069" y="1798952"/>
            <a:ext cx="1679200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37729" y="1782145"/>
            <a:ext cx="893095" cy="7477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61593" y="4002833"/>
            <a:ext cx="1642048" cy="3110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85108" y="3953070"/>
            <a:ext cx="1003112" cy="29546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8072" y="3962400"/>
            <a:ext cx="1907177" cy="40433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907492" y="5405909"/>
            <a:ext cx="2598777" cy="3383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8072" y="5439747"/>
            <a:ext cx="1776548" cy="1570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584276" y="5458331"/>
            <a:ext cx="663497" cy="1148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80760" y="5464073"/>
            <a:ext cx="663497" cy="1148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737" y="13118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66874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2" y="2447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Wednesday</a:t>
            </a:r>
            <a:b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Afternoon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Practise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spelling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words containing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‘aw’. 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704" y="3247051"/>
            <a:ext cx="3074048" cy="2305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9" y="3023117"/>
            <a:ext cx="2583471" cy="2298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966" y="2722010"/>
            <a:ext cx="2182000" cy="2830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42640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9498" y="62486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aw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420" y="347866"/>
            <a:ext cx="113024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36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endParaRPr lang="en-GB" sz="36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How did you do?</a:t>
            </a: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  Reach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for the stars – Can you </a:t>
            </a: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write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the words in a sentence?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76478" y="2030121"/>
            <a:ext cx="573883" cy="51347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82351" y="3331029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paw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1239" y="3173076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yawn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2522" y="3433876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draw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74" y="4226286"/>
            <a:ext cx="3074048" cy="2305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31" y="4264873"/>
            <a:ext cx="2583471" cy="2298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657" y="3963766"/>
            <a:ext cx="2182000" cy="28305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20176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418011"/>
            <a:ext cx="847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Reading Book</a:t>
            </a:r>
          </a:p>
          <a:p>
            <a:pPr algn="ctr">
              <a:buNone/>
            </a:pPr>
            <a:r>
              <a:rPr lang="en-GB" sz="3200" dirty="0" smtClean="0">
                <a:latin typeface="Sassoon Infant Rg" pitchFamily="2" charset="0"/>
                <a:ea typeface="Sassoon Infant Rg" pitchFamily="2" charset="0"/>
              </a:rPr>
              <a:t>Blend to read the words in this Collins Big Cat book.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72" y="2242707"/>
            <a:ext cx="5217951" cy="42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451" y="5747657"/>
            <a:ext cx="847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Can you find them on your Big Cat chart? </a:t>
            </a:r>
            <a:endParaRPr lang="en-GB" sz="66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451" y="570411"/>
            <a:ext cx="8477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Revisit and Revise</a:t>
            </a:r>
          </a:p>
          <a:p>
            <a:pPr algn="ctr">
              <a:buNone/>
            </a:pPr>
            <a:r>
              <a:rPr lang="en-GB" sz="4400" dirty="0" smtClean="0">
                <a:latin typeface="Sassoon Infant Rg" pitchFamily="2" charset="0"/>
                <a:ea typeface="Sassoon Infant Rg" pitchFamily="2" charset="0"/>
              </a:rPr>
              <a:t>Practise reading these graphemes. </a:t>
            </a:r>
            <a:endParaRPr lang="en-GB" sz="80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581" y="201696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04891" y="2679909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590231" y="209483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649988" y="215940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20564" y="2775255"/>
            <a:ext cx="99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air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05905" y="2185667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96935" y="2775256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ear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253966" y="383272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56262" y="442580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oa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86253" y="3905295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68975" y="4513871"/>
            <a:ext cx="93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ure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893" y="2706174"/>
            <a:ext cx="10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igh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7007" y="4017700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2083" y="457754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7675"/>
          </a:xfrm>
        </p:spPr>
        <p:txBody>
          <a:bodyPr>
            <a:normAutofit/>
          </a:bodyPr>
          <a:lstStyle/>
          <a:p>
            <a:pPr algn="ctr"/>
            <a:r>
              <a:rPr lang="en-GB" sz="13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Thursday</a:t>
            </a:r>
            <a:endParaRPr lang="en-GB" sz="13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‘flash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118" y="4643958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38" y="2672295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ightning Bolt 25"/>
          <p:cNvSpPr/>
          <p:nvPr/>
        </p:nvSpPr>
        <p:spPr>
          <a:xfrm>
            <a:off x="10429275" y="1029619"/>
            <a:ext cx="687216" cy="7469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2560320"/>
            <a:ext cx="152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will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6392" y="2250859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99826" y="2590493"/>
            <a:ext cx="168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when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6689105" y="2329541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8540190" y="2250858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540190" y="2590492"/>
            <a:ext cx="21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ask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5" name="Lightning Bolt 34"/>
          <p:cNvSpPr/>
          <p:nvPr/>
        </p:nvSpPr>
        <p:spPr>
          <a:xfrm>
            <a:off x="10592903" y="2329540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48992" y="463731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7166" y="4976949"/>
            <a:ext cx="22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8" name="Lightning Bolt 37"/>
          <p:cNvSpPr/>
          <p:nvPr/>
        </p:nvSpPr>
        <p:spPr>
          <a:xfrm>
            <a:off x="2701705" y="4715997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27166" y="2373086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90600" y="2712720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1" name="Lightning Bolt 40"/>
          <p:cNvSpPr/>
          <p:nvPr/>
        </p:nvSpPr>
        <p:spPr>
          <a:xfrm>
            <a:off x="2779879" y="2451768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689195" y="4677650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952629" y="5017284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push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6741908" y="4756332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8674553" y="460859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747965" y="4948227"/>
            <a:ext cx="21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0727266" y="4687275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‘off by heart’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2595" y="2327839"/>
            <a:ext cx="188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9270" y="2284959"/>
            <a:ext cx="157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531" y="2549232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167553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14599" y="277557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your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56268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8343149" y="23471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626833" y="273706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house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1700" y="470694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480150" y="511028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once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1999" y="4705161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134258" y="508989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today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6192" y="47183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724642" y="512165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6" name="Heart 65"/>
          <p:cNvSpPr/>
          <p:nvPr/>
        </p:nvSpPr>
        <p:spPr>
          <a:xfrm>
            <a:off x="1929908" y="512336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eart 68"/>
          <p:cNvSpPr/>
          <p:nvPr/>
        </p:nvSpPr>
        <p:spPr>
          <a:xfrm>
            <a:off x="5845209" y="263587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art 29"/>
          <p:cNvSpPr/>
          <p:nvPr/>
        </p:nvSpPr>
        <p:spPr>
          <a:xfrm>
            <a:off x="11121015" y="1084216"/>
            <a:ext cx="678248" cy="6592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art 31"/>
          <p:cNvSpPr/>
          <p:nvPr/>
        </p:nvSpPr>
        <p:spPr>
          <a:xfrm>
            <a:off x="2281761" y="2720503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art 28"/>
          <p:cNvSpPr/>
          <p:nvPr/>
        </p:nvSpPr>
        <p:spPr>
          <a:xfrm>
            <a:off x="2542357" y="271480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art 34"/>
          <p:cNvSpPr/>
          <p:nvPr/>
        </p:nvSpPr>
        <p:spPr>
          <a:xfrm>
            <a:off x="2810508" y="2737179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art 35"/>
          <p:cNvSpPr/>
          <p:nvPr/>
        </p:nvSpPr>
        <p:spPr>
          <a:xfrm>
            <a:off x="2536322" y="509953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art 32"/>
          <p:cNvSpPr/>
          <p:nvPr/>
        </p:nvSpPr>
        <p:spPr>
          <a:xfrm>
            <a:off x="10099078" y="2728100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art 36"/>
          <p:cNvSpPr/>
          <p:nvPr/>
        </p:nvSpPr>
        <p:spPr>
          <a:xfrm>
            <a:off x="9974868" y="503941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232856" y="273403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friend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2813044" y="5131644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art 39"/>
          <p:cNvSpPr/>
          <p:nvPr/>
        </p:nvSpPr>
        <p:spPr>
          <a:xfrm>
            <a:off x="5680716" y="515033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451" y="5747657"/>
            <a:ext cx="847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Can you find them on your Big Cat chart? </a:t>
            </a:r>
            <a:endParaRPr lang="en-GB" sz="66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451" y="570411"/>
            <a:ext cx="8477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Revisit and Revise</a:t>
            </a:r>
          </a:p>
          <a:p>
            <a:pPr algn="ctr">
              <a:buNone/>
            </a:pPr>
            <a:r>
              <a:rPr lang="en-GB" sz="4400" dirty="0" smtClean="0">
                <a:latin typeface="Sassoon Infant Rg" pitchFamily="2" charset="0"/>
                <a:ea typeface="Sassoon Infant Rg" pitchFamily="2" charset="0"/>
              </a:rPr>
              <a:t>Practise reading these graphemes. </a:t>
            </a:r>
            <a:endParaRPr lang="en-GB" sz="80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581" y="201696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4891" y="2679909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590231" y="209483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649988" y="215940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20564" y="2775255"/>
            <a:ext cx="99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air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05905" y="2185667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96935" y="2775256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ear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253966" y="383272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56262" y="442580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oa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86253" y="3905295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68975" y="4513871"/>
            <a:ext cx="93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ure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893" y="2706174"/>
            <a:ext cx="10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igh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7007" y="4017700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2083" y="457754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22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677612" y="934776"/>
            <a:ext cx="5120641" cy="4210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4700" y="2587147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14" y="479452"/>
            <a:ext cx="641322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grapheme.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48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</a:t>
            </a:r>
            <a:r>
              <a:rPr lang="en-GB" sz="48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it!</a:t>
            </a: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window,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door,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ceiling, 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floor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it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Use your magic finger to write it in the air.</a:t>
            </a:r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46" y="5285958"/>
            <a:ext cx="398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 pronounced in the word ‘toe’</a:t>
            </a:r>
          </a:p>
        </p:txBody>
      </p:sp>
    </p:spTree>
    <p:extLst>
      <p:ext uri="{BB962C8B-B14F-4D97-AF65-F5344CB8AC3E}">
        <p14:creationId xmlns:p14="http://schemas.microsoft.com/office/powerpoint/2010/main" val="2355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4297681" y="1977951"/>
            <a:ext cx="3644538" cy="32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05639" y="3004166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704" y="361886"/>
            <a:ext cx="11580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</a:t>
            </a:r>
            <a:r>
              <a:rPr lang="en-GB" sz="32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’ likes to come at the end of words and sometimes in the middle.</a:t>
            </a:r>
          </a:p>
        </p:txBody>
      </p:sp>
    </p:spTree>
    <p:extLst>
      <p:ext uri="{BB962C8B-B14F-4D97-AF65-F5344CB8AC3E}">
        <p14:creationId xmlns:p14="http://schemas.microsoft.com/office/powerpoint/2010/main" val="3577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490" y="350580"/>
            <a:ext cx="6856059" cy="1133872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words.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0490" y="1790117"/>
            <a:ext cx="275670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68432" y="3479147"/>
            <a:ext cx="2704872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40490" y="5236191"/>
            <a:ext cx="278146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25534" y="1805900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725534" y="3467101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919531" y="1805899"/>
            <a:ext cx="2727751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895292" y="3467101"/>
            <a:ext cx="2776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725534" y="5243513"/>
            <a:ext cx="2845176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38535" y="2172846"/>
            <a:ext cx="189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486" y="3836016"/>
            <a:ext cx="254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spoe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486" y="5656217"/>
            <a:ext cx="254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Joe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275" y="2211761"/>
            <a:ext cx="230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goes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933" y="3813245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foe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7874" y="2089117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troe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3778" y="368335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19531" y="5263996"/>
            <a:ext cx="282996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039497" y="5656217"/>
            <a:ext cx="255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doe 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275" y="5552766"/>
            <a:ext cx="25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6549" y="3756808"/>
            <a:ext cx="186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998" y="3605191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111438" y="1468851"/>
            <a:ext cx="2000867" cy="1894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0072" y="2171632"/>
            <a:ext cx="107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My turn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Together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Your turn ...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941" y="5397338"/>
            <a:ext cx="1906728" cy="11636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1554" y="5455937"/>
            <a:ext cx="16535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Sassoon Infant Rg" pitchFamily="2" charset="0"/>
              <a:ea typeface="Sassoon Infant Rg" pitchFamily="2" charset="0"/>
            </a:endParaRPr>
          </a:p>
          <a:p>
            <a:pPr algn="ctr"/>
            <a:r>
              <a:rPr lang="en-GB" sz="2000" b="1" dirty="0" smtClean="0">
                <a:latin typeface="Sassoon Infant Rg" pitchFamily="2" charset="0"/>
                <a:ea typeface="Sassoon Infant Rg" pitchFamily="2" charset="0"/>
              </a:rPr>
              <a:t>Smooth blend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310" y="4804123"/>
            <a:ext cx="21739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itchFamily="2" charset="0"/>
                <a:ea typeface="Sassoon Infant Rg" pitchFamily="2" charset="0"/>
              </a:rPr>
              <a:t>Word building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0356" y="2087283"/>
            <a:ext cx="221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toe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751" y="3800893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7998" y="3618254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Cover the word and reveal it 1 sound at a time. As you see a sound say it and add it to what you have read already.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13" y="3743080"/>
            <a:ext cx="798147" cy="10187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04" y="2030338"/>
            <a:ext cx="798147" cy="1018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68" y="5462717"/>
            <a:ext cx="798147" cy="10187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68519" y="5605898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ploe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880" y="218921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07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097" y="388514"/>
            <a:ext cx="1116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</a:t>
            </a:r>
          </a:p>
          <a:p>
            <a:pPr>
              <a:buNone/>
            </a:pPr>
            <a:endParaRPr lang="en-GB" sz="60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Practise blending words containing ‘</a:t>
            </a:r>
            <a:r>
              <a:rPr lang="en-GB" sz="4800" dirty="0" err="1">
                <a:latin typeface="Sassoon Infant Rg" pitchFamily="2" charset="0"/>
                <a:ea typeface="Sassoon Infant Rg" pitchFamily="2" charset="0"/>
              </a:rPr>
              <a:t>o</a:t>
            </a:r>
            <a:r>
              <a:rPr lang="en-GB" sz="4800" dirty="0" err="1" smtClean="0">
                <a:latin typeface="Sassoon Infant Rg" pitchFamily="2" charset="0"/>
                <a:ea typeface="Sassoon Infant Rg" pitchFamily="2" charset="0"/>
              </a:rPr>
              <a:t>e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’ by playing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‘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Buried Treasure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’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on ‘Phonics Play’.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848" y="4378109"/>
            <a:ext cx="3619907" cy="19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91056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>
                <a:latin typeface="Sassoon Infant Rg" pitchFamily="2" charset="0"/>
                <a:ea typeface="Sassoon Infant Rg" pitchFamily="2" charset="0"/>
              </a:rPr>
              <a:t>Blending to read </a:t>
            </a:r>
            <a:r>
              <a:rPr lang="en-GB" sz="5400" u="sng" dirty="0" smtClean="0">
                <a:latin typeface="Sassoon Infant Rg" pitchFamily="2" charset="0"/>
                <a:ea typeface="Sassoon Infant Rg" pitchFamily="2" charset="0"/>
              </a:rPr>
              <a:t>sentences</a:t>
            </a:r>
          </a:p>
          <a:p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J</a:t>
            </a:r>
            <a:r>
              <a:rPr lang="en-GB" sz="4800" dirty="0" smtClean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g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den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h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ur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 his t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on a h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Potat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 and tomat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 gr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ew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in the s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 in the allotment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b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oy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g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 to the p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k to l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k at the fl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ower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s.</a:t>
            </a:r>
            <a:endParaRPr lang="en-GB" sz="4800" u="sng" dirty="0" smtClean="0">
              <a:latin typeface="Sassoon Infant Rg" pitchFamily="2" charset="0"/>
              <a:ea typeface="Sassoon Infant Rg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895730" y="1684194"/>
            <a:ext cx="1143446" cy="3622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42865" y="1692780"/>
            <a:ext cx="683533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2539" y="3137662"/>
            <a:ext cx="1078326" cy="44077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8086" y="3887803"/>
            <a:ext cx="875652" cy="1004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30376" y="3185562"/>
            <a:ext cx="807738" cy="871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1513" y="1681353"/>
            <a:ext cx="853745" cy="11427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8011" y="3159700"/>
            <a:ext cx="1303981" cy="22039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7870" y="5389451"/>
            <a:ext cx="807738" cy="871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53510" y="5348258"/>
            <a:ext cx="1386237" cy="41193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7215" y="5348078"/>
            <a:ext cx="649242" cy="20776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53497" y="5358466"/>
            <a:ext cx="1534593" cy="871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860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2" y="2447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Thursday</a:t>
            </a:r>
            <a:b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Afternoon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677612" y="934776"/>
            <a:ext cx="5120641" cy="4210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72774" y="2521833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14" y="302359"/>
            <a:ext cx="64132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grapheme.</a:t>
            </a:r>
          </a:p>
          <a:p>
            <a:pPr algn="ctr"/>
            <a:endParaRPr lang="en-GB" sz="36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6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</a:t>
            </a:r>
            <a:r>
              <a:rPr lang="en-GB" sz="36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it!</a:t>
            </a: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window,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door,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ceiling, 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floor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it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Use your magic finger to write it in the air.</a:t>
            </a:r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46" y="5285958"/>
            <a:ext cx="398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 in the word </a:t>
            </a:r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</a:t>
            </a:r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boil</a:t>
            </a:r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’</a:t>
            </a:r>
            <a:endParaRPr lang="en-GB" sz="2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99" y="179032"/>
            <a:ext cx="1190625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89249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007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Practise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spelling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words containing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‘</a:t>
            </a:r>
            <a:r>
              <a:rPr lang="en-GB" sz="4000" dirty="0" err="1" smtClean="0">
                <a:latin typeface="Sassoon Infant Rg" pitchFamily="2" charset="0"/>
                <a:ea typeface="Sassoon Infant Rg" pitchFamily="2" charset="0"/>
              </a:rPr>
              <a:t>oe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’. 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87" y="3845145"/>
            <a:ext cx="2406044" cy="2394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7377" y="3870422"/>
            <a:ext cx="2017234" cy="2430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615" y="3909993"/>
            <a:ext cx="2175853" cy="2390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79137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9498" y="62486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oe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57" y="4282867"/>
            <a:ext cx="2406044" cy="2394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6043" y="4264873"/>
            <a:ext cx="2017234" cy="2430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946" y="4304444"/>
            <a:ext cx="2175853" cy="2390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420" y="347866"/>
            <a:ext cx="113024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36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endParaRPr lang="en-GB" sz="36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How did you do?</a:t>
            </a: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  Reach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for the stars – Can you </a:t>
            </a: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write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the words in a sentence?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76478" y="2030121"/>
            <a:ext cx="573883" cy="51347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82351" y="3331029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doe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684" y="3451870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toes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8848" y="3433876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23714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418011"/>
            <a:ext cx="847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Reading Books</a:t>
            </a:r>
          </a:p>
          <a:p>
            <a:pPr algn="ctr"/>
            <a:r>
              <a:rPr lang="en-GB" sz="3200" dirty="0" smtClean="0">
                <a:latin typeface="Sassoon Infant Rg" pitchFamily="2" charset="0"/>
                <a:ea typeface="Sassoon Infant Rg" pitchFamily="2" charset="0"/>
              </a:rPr>
              <a:t>Blend to read the words in this Collins Big Cat book.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01" y="2357083"/>
            <a:ext cx="5273475" cy="4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7675"/>
          </a:xfrm>
        </p:spPr>
        <p:txBody>
          <a:bodyPr>
            <a:normAutofit/>
          </a:bodyPr>
          <a:lstStyle/>
          <a:p>
            <a:pPr algn="ctr"/>
            <a:r>
              <a:rPr lang="en-GB" sz="13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</a:t>
            </a:r>
            <a:r>
              <a:rPr lang="en-GB" sz="13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day</a:t>
            </a:r>
            <a:endParaRPr lang="en-GB" sz="13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‘flash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118" y="4643958"/>
            <a:ext cx="275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38" y="2672295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ightning Bolt 25"/>
          <p:cNvSpPr/>
          <p:nvPr/>
        </p:nvSpPr>
        <p:spPr>
          <a:xfrm>
            <a:off x="10429275" y="1029619"/>
            <a:ext cx="687216" cy="7469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2560320"/>
            <a:ext cx="152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will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6392" y="2250859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99826" y="2590493"/>
            <a:ext cx="168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when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6689105" y="2329541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8540190" y="2250858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540190" y="2590492"/>
            <a:ext cx="21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ask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5" name="Lightning Bolt 34"/>
          <p:cNvSpPr/>
          <p:nvPr/>
        </p:nvSpPr>
        <p:spPr>
          <a:xfrm>
            <a:off x="10592903" y="2329540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48992" y="463731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7166" y="4976949"/>
            <a:ext cx="22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8" name="Lightning Bolt 37"/>
          <p:cNvSpPr/>
          <p:nvPr/>
        </p:nvSpPr>
        <p:spPr>
          <a:xfrm>
            <a:off x="2701705" y="4715997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27166" y="2373086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90600" y="2712720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1" name="Lightning Bolt 40"/>
          <p:cNvSpPr/>
          <p:nvPr/>
        </p:nvSpPr>
        <p:spPr>
          <a:xfrm>
            <a:off x="2779879" y="2451768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689195" y="4677650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952629" y="5017284"/>
            <a:ext cx="15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push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6741908" y="4756332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8674553" y="460859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747965" y="4948227"/>
            <a:ext cx="21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pull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0727266" y="4687275"/>
            <a:ext cx="561702" cy="54180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Revisit and Revise</a:t>
            </a: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‘off by heart’ words’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334" y="2339703"/>
            <a:ext cx="5951900" cy="353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82595" y="2327839"/>
            <a:ext cx="188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210" y="2441645"/>
            <a:ext cx="157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endParaRPr lang="en-GB" sz="4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9270" y="2284959"/>
            <a:ext cx="157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531" y="2549232"/>
            <a:ext cx="15589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1167553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14599" y="277557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your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56268" y="2390325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8343149" y="23471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626833" y="273706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house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1700" y="470694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480150" y="511028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once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1999" y="4705161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134258" y="5089896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today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6192" y="4718313"/>
            <a:ext cx="2664823" cy="12409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724642" y="5121657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little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66" name="Heart 65"/>
          <p:cNvSpPr/>
          <p:nvPr/>
        </p:nvSpPr>
        <p:spPr>
          <a:xfrm>
            <a:off x="1929908" y="512336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eart 68"/>
          <p:cNvSpPr/>
          <p:nvPr/>
        </p:nvSpPr>
        <p:spPr>
          <a:xfrm>
            <a:off x="5845209" y="263587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art 29"/>
          <p:cNvSpPr/>
          <p:nvPr/>
        </p:nvSpPr>
        <p:spPr>
          <a:xfrm>
            <a:off x="11121015" y="1084216"/>
            <a:ext cx="678248" cy="6592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art 31"/>
          <p:cNvSpPr/>
          <p:nvPr/>
        </p:nvSpPr>
        <p:spPr>
          <a:xfrm>
            <a:off x="2281761" y="2720503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art 28"/>
          <p:cNvSpPr/>
          <p:nvPr/>
        </p:nvSpPr>
        <p:spPr>
          <a:xfrm>
            <a:off x="2542357" y="2714807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art 34"/>
          <p:cNvSpPr/>
          <p:nvPr/>
        </p:nvSpPr>
        <p:spPr>
          <a:xfrm>
            <a:off x="2810508" y="2737179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art 35"/>
          <p:cNvSpPr/>
          <p:nvPr/>
        </p:nvSpPr>
        <p:spPr>
          <a:xfrm>
            <a:off x="2536322" y="5099535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art 32"/>
          <p:cNvSpPr/>
          <p:nvPr/>
        </p:nvSpPr>
        <p:spPr>
          <a:xfrm>
            <a:off x="10099078" y="2728100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art 36"/>
          <p:cNvSpPr/>
          <p:nvPr/>
        </p:nvSpPr>
        <p:spPr>
          <a:xfrm>
            <a:off x="9974868" y="503941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232856" y="2734032"/>
            <a:ext cx="19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friend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2813044" y="5131644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art 39"/>
          <p:cNvSpPr/>
          <p:nvPr/>
        </p:nvSpPr>
        <p:spPr>
          <a:xfrm>
            <a:off x="5680716" y="5150338"/>
            <a:ext cx="211318" cy="184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451" y="5747657"/>
            <a:ext cx="847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Can you find them on your Big Cat chart? </a:t>
            </a:r>
            <a:endParaRPr lang="en-GB" sz="66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451" y="570411"/>
            <a:ext cx="8477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Revisit and Revise</a:t>
            </a:r>
          </a:p>
          <a:p>
            <a:pPr algn="ctr">
              <a:buNone/>
            </a:pPr>
            <a:r>
              <a:rPr lang="en-GB" sz="4400" dirty="0" smtClean="0">
                <a:latin typeface="Sassoon Infant Rg" pitchFamily="2" charset="0"/>
                <a:ea typeface="Sassoon Infant Rg" pitchFamily="2" charset="0"/>
              </a:rPr>
              <a:t>Practise reading these graphemes. </a:t>
            </a:r>
            <a:endParaRPr lang="en-GB" sz="8000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581" y="201696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4891" y="2679909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590231" y="209483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649988" y="2159401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20564" y="2775255"/>
            <a:ext cx="991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air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9505905" y="2185667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96935" y="2775256"/>
            <a:ext cx="104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ear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253966" y="3832729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56262" y="442580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oa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86253" y="3905295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68975" y="4513871"/>
            <a:ext cx="93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ure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6893" y="2706174"/>
            <a:ext cx="10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igh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7007" y="4017700"/>
            <a:ext cx="2010681" cy="18104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02083" y="4577543"/>
            <a:ext cx="940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endParaRPr lang="en-GB" sz="4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83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677612" y="934776"/>
            <a:ext cx="5120641" cy="4210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4700" y="2587147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14" y="479452"/>
            <a:ext cx="641322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grapheme.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48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</a:t>
            </a:r>
            <a:r>
              <a:rPr lang="en-GB" sz="4800" b="1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it!</a:t>
            </a: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window,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door, 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say it to the ceiling, say it to the </a:t>
            </a:r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floor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3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it</a:t>
            </a:r>
            <a:r>
              <a:rPr lang="en-GB" sz="36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 Use your magic finger to write it in the air.</a:t>
            </a:r>
            <a:endParaRPr lang="en-GB" sz="36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5678" y="5276126"/>
            <a:ext cx="3984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This grapheme can make two sounds:</a:t>
            </a:r>
          </a:p>
          <a:p>
            <a:pPr algn="ctr"/>
            <a:r>
              <a:rPr lang="en-GB" sz="20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as pronounced in the word ‘blue’ or ‘rescue’</a:t>
            </a:r>
            <a:endParaRPr lang="en-GB" sz="20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4663133" y="2036944"/>
            <a:ext cx="3644538" cy="32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70953" y="3004166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88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704" y="361886"/>
            <a:ext cx="116055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</a:t>
            </a:r>
            <a:r>
              <a:rPr lang="en-GB" sz="32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’ likes to come in the middle or at the end of words.</a:t>
            </a:r>
          </a:p>
        </p:txBody>
      </p:sp>
    </p:spTree>
    <p:extLst>
      <p:ext uri="{BB962C8B-B14F-4D97-AF65-F5344CB8AC3E}">
        <p14:creationId xmlns:p14="http://schemas.microsoft.com/office/powerpoint/2010/main" val="32352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490" y="350580"/>
            <a:ext cx="6856059" cy="1133872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 reading these words. </a:t>
            </a:r>
            <a:endParaRPr lang="en-GB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0490" y="1790117"/>
            <a:ext cx="2756700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68432" y="3479147"/>
            <a:ext cx="2704872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40490" y="5236191"/>
            <a:ext cx="278146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25534" y="1805900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725534" y="3467101"/>
            <a:ext cx="2759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919531" y="1805899"/>
            <a:ext cx="2727751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895292" y="3467101"/>
            <a:ext cx="2776228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725534" y="5243513"/>
            <a:ext cx="2845176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38535" y="2172846"/>
            <a:ext cx="189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486" y="3836016"/>
            <a:ext cx="254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blue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487" y="5656217"/>
            <a:ext cx="203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clue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275" y="2211761"/>
            <a:ext cx="207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true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933" y="3813245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cruel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7874" y="2089117"/>
            <a:ext cx="214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glue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3778" y="368335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19531" y="5263996"/>
            <a:ext cx="282996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039497" y="5656217"/>
            <a:ext cx="255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argue 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275" y="5552766"/>
            <a:ext cx="25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6549" y="3756808"/>
            <a:ext cx="186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998" y="3605191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111438" y="1468851"/>
            <a:ext cx="2000867" cy="1894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0072" y="2171632"/>
            <a:ext cx="107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My turn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Together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Your turn ...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941" y="5397338"/>
            <a:ext cx="1906728" cy="11636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1554" y="5455937"/>
            <a:ext cx="16535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Sassoon Infant Rg" pitchFamily="2" charset="0"/>
              <a:ea typeface="Sassoon Infant Rg" pitchFamily="2" charset="0"/>
            </a:endParaRPr>
          </a:p>
          <a:p>
            <a:pPr algn="ctr"/>
            <a:r>
              <a:rPr lang="en-GB" sz="2000" b="1" dirty="0" smtClean="0">
                <a:latin typeface="Sassoon Infant Rg" pitchFamily="2" charset="0"/>
                <a:ea typeface="Sassoon Infant Rg" pitchFamily="2" charset="0"/>
              </a:rPr>
              <a:t>Smooth blend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310" y="4804123"/>
            <a:ext cx="21739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itchFamily="2" charset="0"/>
                <a:ea typeface="Sassoon Infant Rg" pitchFamily="2" charset="0"/>
              </a:rPr>
              <a:t>Word building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0356" y="2087283"/>
            <a:ext cx="221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 fuel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751" y="3800893"/>
            <a:ext cx="18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rescue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7998" y="3618254"/>
            <a:ext cx="2091101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Cover the word and reveal it 1 sound at a time. As you see a sound say it and add it to what you have read already.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7402" y="5589657"/>
            <a:ext cx="203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 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607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4297681" y="1977951"/>
            <a:ext cx="3644538" cy="32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13320" y="3004166"/>
            <a:ext cx="262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88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endParaRPr lang="en-GB" sz="88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694" y="361886"/>
            <a:ext cx="115152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6000" b="1" u="sng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Look at the new grapheme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endParaRPr lang="en-GB" sz="3200" b="1" dirty="0" smtClean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/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‘</a:t>
            </a:r>
            <a:r>
              <a:rPr lang="en-GB" sz="3200" b="1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ori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likes to come in the middle or at the 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beginning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3200" b="1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of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89249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Teach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821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097" y="388514"/>
            <a:ext cx="1116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</a:t>
            </a:r>
          </a:p>
          <a:p>
            <a:pPr>
              <a:buNone/>
            </a:pPr>
            <a:endParaRPr lang="en-GB" sz="60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Practise blending words containing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‘</a:t>
            </a:r>
            <a:r>
              <a:rPr lang="en-GB" sz="4800" dirty="0" err="1" smtClean="0">
                <a:latin typeface="Sassoon Infant Rg" pitchFamily="2" charset="0"/>
                <a:ea typeface="Sassoon Infant Rg" pitchFamily="2" charset="0"/>
              </a:rPr>
              <a:t>ue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’ </a:t>
            </a:r>
            <a:r>
              <a:rPr lang="en-GB" sz="4800" dirty="0" smtClean="0">
                <a:latin typeface="Sassoon Infant Rg" pitchFamily="2" charset="0"/>
                <a:ea typeface="Sassoon Infant Rg" pitchFamily="2" charset="0"/>
              </a:rPr>
              <a:t>by playing ‘Dragon’s Den’ on ‘Phonics Play’.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40" y="3920120"/>
            <a:ext cx="4667250" cy="261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11027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 </a:t>
            </a: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sentences</a:t>
            </a:r>
          </a:p>
          <a:p>
            <a:pPr fontAlgn="base"/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Is it tr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at it is nev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cold in Su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mmer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?</a:t>
            </a:r>
          </a:p>
          <a:p>
            <a:pPr fontAlgn="base"/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fontAlgn="base"/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What is the val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of the stat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in the g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den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?</a:t>
            </a:r>
          </a:p>
          <a:p>
            <a:pPr fontAlgn="base"/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 wi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ll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use gl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ue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and tape to make a model of a plant.</a:t>
            </a:r>
            <a:endParaRPr lang="en-GB" sz="4800" u="sng" dirty="0" smtClean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33378" y="5757189"/>
            <a:ext cx="481781" cy="176981"/>
          </a:xfrm>
          <a:custGeom>
            <a:avLst/>
            <a:gdLst>
              <a:gd name="connsiteX0" fmla="*/ 0 w 481781"/>
              <a:gd name="connsiteY0" fmla="*/ 0 h 176981"/>
              <a:gd name="connsiteX1" fmla="*/ 19664 w 481781"/>
              <a:gd name="connsiteY1" fmla="*/ 49162 h 176981"/>
              <a:gd name="connsiteX2" fmla="*/ 49161 w 481781"/>
              <a:gd name="connsiteY2" fmla="*/ 108155 h 176981"/>
              <a:gd name="connsiteX3" fmla="*/ 108155 w 481781"/>
              <a:gd name="connsiteY3" fmla="*/ 147484 h 176981"/>
              <a:gd name="connsiteX4" fmla="*/ 167148 w 481781"/>
              <a:gd name="connsiteY4" fmla="*/ 176981 h 176981"/>
              <a:gd name="connsiteX5" fmla="*/ 344129 w 481781"/>
              <a:gd name="connsiteY5" fmla="*/ 167149 h 176981"/>
              <a:gd name="connsiteX6" fmla="*/ 373626 w 481781"/>
              <a:gd name="connsiteY6" fmla="*/ 157316 h 176981"/>
              <a:gd name="connsiteX7" fmla="*/ 412955 w 481781"/>
              <a:gd name="connsiteY7" fmla="*/ 98323 h 176981"/>
              <a:gd name="connsiteX8" fmla="*/ 432619 w 481781"/>
              <a:gd name="connsiteY8" fmla="*/ 68826 h 176981"/>
              <a:gd name="connsiteX9" fmla="*/ 481781 w 481781"/>
              <a:gd name="connsiteY9" fmla="*/ 39329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781" h="176981">
                <a:moveTo>
                  <a:pt x="0" y="0"/>
                </a:moveTo>
                <a:cubicBezTo>
                  <a:pt x="6555" y="16387"/>
                  <a:pt x="13467" y="32636"/>
                  <a:pt x="19664" y="49162"/>
                </a:cubicBezTo>
                <a:cubicBezTo>
                  <a:pt x="27981" y="71341"/>
                  <a:pt x="29738" y="91160"/>
                  <a:pt x="49161" y="108155"/>
                </a:cubicBezTo>
                <a:cubicBezTo>
                  <a:pt x="66947" y="123718"/>
                  <a:pt x="88490" y="134374"/>
                  <a:pt x="108155" y="147484"/>
                </a:cubicBezTo>
                <a:cubicBezTo>
                  <a:pt x="146277" y="172899"/>
                  <a:pt x="126438" y="163411"/>
                  <a:pt x="167148" y="176981"/>
                </a:cubicBezTo>
                <a:cubicBezTo>
                  <a:pt x="226142" y="173704"/>
                  <a:pt x="285311" y="172751"/>
                  <a:pt x="344129" y="167149"/>
                </a:cubicBezTo>
                <a:cubicBezTo>
                  <a:pt x="354447" y="166166"/>
                  <a:pt x="366297" y="164645"/>
                  <a:pt x="373626" y="157316"/>
                </a:cubicBezTo>
                <a:cubicBezTo>
                  <a:pt x="390338" y="140604"/>
                  <a:pt x="399845" y="117987"/>
                  <a:pt x="412955" y="98323"/>
                </a:cubicBezTo>
                <a:cubicBezTo>
                  <a:pt x="419510" y="88491"/>
                  <a:pt x="422787" y="75381"/>
                  <a:pt x="432619" y="68826"/>
                </a:cubicBezTo>
                <a:cubicBezTo>
                  <a:pt x="468214" y="45097"/>
                  <a:pt x="451547" y="54447"/>
                  <a:pt x="481781" y="393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36348" y="1729311"/>
            <a:ext cx="781905" cy="1866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9349" y="1747971"/>
            <a:ext cx="989350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4590" y="3191183"/>
            <a:ext cx="3144065" cy="49726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48883" y="3290634"/>
            <a:ext cx="1529517" cy="1866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73117" y="1747971"/>
            <a:ext cx="640459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6389" y="5473978"/>
            <a:ext cx="444005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60141" y="5473978"/>
            <a:ext cx="868558" cy="4350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469001" y="5464649"/>
            <a:ext cx="633185" cy="623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91069" y="5445989"/>
            <a:ext cx="974062" cy="21779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42488" y="5458411"/>
            <a:ext cx="633185" cy="623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6389" y="6242198"/>
            <a:ext cx="444005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9118" y="3240909"/>
            <a:ext cx="1370302" cy="49725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174831" y="5668698"/>
            <a:ext cx="481781" cy="176981"/>
          </a:xfrm>
          <a:custGeom>
            <a:avLst/>
            <a:gdLst>
              <a:gd name="connsiteX0" fmla="*/ 0 w 481781"/>
              <a:gd name="connsiteY0" fmla="*/ 0 h 176981"/>
              <a:gd name="connsiteX1" fmla="*/ 19664 w 481781"/>
              <a:gd name="connsiteY1" fmla="*/ 49162 h 176981"/>
              <a:gd name="connsiteX2" fmla="*/ 49161 w 481781"/>
              <a:gd name="connsiteY2" fmla="*/ 108155 h 176981"/>
              <a:gd name="connsiteX3" fmla="*/ 108155 w 481781"/>
              <a:gd name="connsiteY3" fmla="*/ 147484 h 176981"/>
              <a:gd name="connsiteX4" fmla="*/ 167148 w 481781"/>
              <a:gd name="connsiteY4" fmla="*/ 176981 h 176981"/>
              <a:gd name="connsiteX5" fmla="*/ 344129 w 481781"/>
              <a:gd name="connsiteY5" fmla="*/ 167149 h 176981"/>
              <a:gd name="connsiteX6" fmla="*/ 373626 w 481781"/>
              <a:gd name="connsiteY6" fmla="*/ 157316 h 176981"/>
              <a:gd name="connsiteX7" fmla="*/ 412955 w 481781"/>
              <a:gd name="connsiteY7" fmla="*/ 98323 h 176981"/>
              <a:gd name="connsiteX8" fmla="*/ 432619 w 481781"/>
              <a:gd name="connsiteY8" fmla="*/ 68826 h 176981"/>
              <a:gd name="connsiteX9" fmla="*/ 481781 w 481781"/>
              <a:gd name="connsiteY9" fmla="*/ 39329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781" h="176981">
                <a:moveTo>
                  <a:pt x="0" y="0"/>
                </a:moveTo>
                <a:cubicBezTo>
                  <a:pt x="6555" y="16387"/>
                  <a:pt x="13467" y="32636"/>
                  <a:pt x="19664" y="49162"/>
                </a:cubicBezTo>
                <a:cubicBezTo>
                  <a:pt x="27981" y="71341"/>
                  <a:pt x="29738" y="91160"/>
                  <a:pt x="49161" y="108155"/>
                </a:cubicBezTo>
                <a:cubicBezTo>
                  <a:pt x="66947" y="123718"/>
                  <a:pt x="88490" y="134374"/>
                  <a:pt x="108155" y="147484"/>
                </a:cubicBezTo>
                <a:cubicBezTo>
                  <a:pt x="146277" y="172899"/>
                  <a:pt x="126438" y="163411"/>
                  <a:pt x="167148" y="176981"/>
                </a:cubicBezTo>
                <a:cubicBezTo>
                  <a:pt x="226142" y="173704"/>
                  <a:pt x="285311" y="172751"/>
                  <a:pt x="344129" y="167149"/>
                </a:cubicBezTo>
                <a:cubicBezTo>
                  <a:pt x="354447" y="166166"/>
                  <a:pt x="366297" y="164645"/>
                  <a:pt x="373626" y="157316"/>
                </a:cubicBezTo>
                <a:cubicBezTo>
                  <a:pt x="390338" y="140604"/>
                  <a:pt x="399845" y="117987"/>
                  <a:pt x="412955" y="98323"/>
                </a:cubicBezTo>
                <a:cubicBezTo>
                  <a:pt x="419510" y="88491"/>
                  <a:pt x="422787" y="75381"/>
                  <a:pt x="432619" y="68826"/>
                </a:cubicBezTo>
                <a:cubicBezTo>
                  <a:pt x="468214" y="45097"/>
                  <a:pt x="451547" y="54447"/>
                  <a:pt x="481781" y="393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7847430" y="5668698"/>
            <a:ext cx="481781" cy="176981"/>
          </a:xfrm>
          <a:custGeom>
            <a:avLst/>
            <a:gdLst>
              <a:gd name="connsiteX0" fmla="*/ 0 w 481781"/>
              <a:gd name="connsiteY0" fmla="*/ 0 h 176981"/>
              <a:gd name="connsiteX1" fmla="*/ 19664 w 481781"/>
              <a:gd name="connsiteY1" fmla="*/ 49162 h 176981"/>
              <a:gd name="connsiteX2" fmla="*/ 49161 w 481781"/>
              <a:gd name="connsiteY2" fmla="*/ 108155 h 176981"/>
              <a:gd name="connsiteX3" fmla="*/ 108155 w 481781"/>
              <a:gd name="connsiteY3" fmla="*/ 147484 h 176981"/>
              <a:gd name="connsiteX4" fmla="*/ 167148 w 481781"/>
              <a:gd name="connsiteY4" fmla="*/ 176981 h 176981"/>
              <a:gd name="connsiteX5" fmla="*/ 344129 w 481781"/>
              <a:gd name="connsiteY5" fmla="*/ 167149 h 176981"/>
              <a:gd name="connsiteX6" fmla="*/ 373626 w 481781"/>
              <a:gd name="connsiteY6" fmla="*/ 157316 h 176981"/>
              <a:gd name="connsiteX7" fmla="*/ 412955 w 481781"/>
              <a:gd name="connsiteY7" fmla="*/ 98323 h 176981"/>
              <a:gd name="connsiteX8" fmla="*/ 432619 w 481781"/>
              <a:gd name="connsiteY8" fmla="*/ 68826 h 176981"/>
              <a:gd name="connsiteX9" fmla="*/ 481781 w 481781"/>
              <a:gd name="connsiteY9" fmla="*/ 39329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781" h="176981">
                <a:moveTo>
                  <a:pt x="0" y="0"/>
                </a:moveTo>
                <a:cubicBezTo>
                  <a:pt x="6555" y="16387"/>
                  <a:pt x="13467" y="32636"/>
                  <a:pt x="19664" y="49162"/>
                </a:cubicBezTo>
                <a:cubicBezTo>
                  <a:pt x="27981" y="71341"/>
                  <a:pt x="29738" y="91160"/>
                  <a:pt x="49161" y="108155"/>
                </a:cubicBezTo>
                <a:cubicBezTo>
                  <a:pt x="66947" y="123718"/>
                  <a:pt x="88490" y="134374"/>
                  <a:pt x="108155" y="147484"/>
                </a:cubicBezTo>
                <a:cubicBezTo>
                  <a:pt x="146277" y="172899"/>
                  <a:pt x="126438" y="163411"/>
                  <a:pt x="167148" y="176981"/>
                </a:cubicBezTo>
                <a:cubicBezTo>
                  <a:pt x="226142" y="173704"/>
                  <a:pt x="285311" y="172751"/>
                  <a:pt x="344129" y="167149"/>
                </a:cubicBezTo>
                <a:cubicBezTo>
                  <a:pt x="354447" y="166166"/>
                  <a:pt x="366297" y="164645"/>
                  <a:pt x="373626" y="157316"/>
                </a:cubicBezTo>
                <a:cubicBezTo>
                  <a:pt x="390338" y="140604"/>
                  <a:pt x="399845" y="117987"/>
                  <a:pt x="412955" y="98323"/>
                </a:cubicBezTo>
                <a:cubicBezTo>
                  <a:pt x="419510" y="88491"/>
                  <a:pt x="422787" y="75381"/>
                  <a:pt x="432619" y="68826"/>
                </a:cubicBezTo>
                <a:cubicBezTo>
                  <a:pt x="468214" y="45097"/>
                  <a:pt x="451547" y="54447"/>
                  <a:pt x="481781" y="393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42313" y="14267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63607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2" y="24473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66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Fri</a:t>
            </a: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day</a:t>
            </a: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/>
            </a:r>
            <a:b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11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Afternoon</a:t>
            </a:r>
            <a:endParaRPr lang="en-GB" sz="1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Practise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spelling </a:t>
            </a:r>
            <a:r>
              <a:rPr lang="en-GB" sz="4000" dirty="0">
                <a:latin typeface="Sassoon Infant Rg" pitchFamily="2" charset="0"/>
                <a:ea typeface="Sassoon Infant Rg" pitchFamily="2" charset="0"/>
              </a:rPr>
              <a:t>words containing 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‘</a:t>
            </a:r>
            <a:r>
              <a:rPr lang="en-GB" sz="4000" dirty="0" err="1">
                <a:latin typeface="Sassoon Infant Rg" pitchFamily="2" charset="0"/>
                <a:ea typeface="Sassoon Infant Rg" pitchFamily="2" charset="0"/>
              </a:rPr>
              <a:t>u</a:t>
            </a:r>
            <a:r>
              <a:rPr lang="en-GB" sz="4000" dirty="0" err="1" smtClean="0">
                <a:latin typeface="Sassoon Infant Rg" pitchFamily="2" charset="0"/>
                <a:ea typeface="Sassoon Infant Rg" pitchFamily="2" charset="0"/>
              </a:rPr>
              <a:t>e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’. Can you write the words to match these pictures?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6070" y="199309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Infant Rg" panose="02000503030000020003" pitchFamily="2" charset="0"/>
                <a:ea typeface="Sassoon Infant Rg" panose="02000503030000020003" pitchFamily="2" charset="0"/>
              </a:rPr>
              <a:t>u</a:t>
            </a:r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99" y="4133850"/>
            <a:ext cx="2047875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756" y="4339253"/>
            <a:ext cx="2878008" cy="191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070" y="4050814"/>
            <a:ext cx="1524000" cy="2495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026105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420" y="347866"/>
            <a:ext cx="1130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Segmenting to spell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9498" y="624864"/>
            <a:ext cx="1399592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Sassoon Infant Rg" panose="02000503030000020003" pitchFamily="2" charset="0"/>
                <a:ea typeface="Sassoon Infant Rg" panose="02000503030000020003" pitchFamily="2" charset="0"/>
              </a:rPr>
              <a:t>u</a:t>
            </a:r>
            <a:r>
              <a:rPr lang="en-GB" sz="66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</a:t>
            </a:r>
            <a:endParaRPr lang="en-GB" sz="66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420" y="347866"/>
            <a:ext cx="113024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36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endParaRPr lang="en-GB" sz="3600" dirty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How did you do?</a:t>
            </a:r>
          </a:p>
          <a:p>
            <a:pPr>
              <a:buNone/>
            </a:pP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  Reach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for the stars – Can you </a:t>
            </a:r>
            <a:r>
              <a:rPr lang="en-GB" sz="3600" dirty="0" smtClean="0">
                <a:latin typeface="Sassoon Infant Rg" pitchFamily="2" charset="0"/>
                <a:ea typeface="Sassoon Infant Rg" pitchFamily="2" charset="0"/>
              </a:rPr>
              <a:t>write </a:t>
            </a:r>
            <a:r>
              <a:rPr lang="en-GB" sz="3600" dirty="0">
                <a:latin typeface="Sassoon Infant Rg" pitchFamily="2" charset="0"/>
                <a:ea typeface="Sassoon Infant Rg" pitchFamily="2" charset="0"/>
              </a:rPr>
              <a:t>the words in a sentence?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76478" y="2030121"/>
            <a:ext cx="573883" cy="51347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77077" y="3415215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blu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1399" y="3451870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glue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1546" y="3433420"/>
            <a:ext cx="245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statu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e</a:t>
            </a:r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1" y="4365903"/>
            <a:ext cx="2047875" cy="2124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08" y="4571306"/>
            <a:ext cx="2878008" cy="1918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522" y="4282867"/>
            <a:ext cx="1524000" cy="2495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30435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418011"/>
            <a:ext cx="847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u="sng" dirty="0" smtClean="0">
                <a:latin typeface="Sassoon Infant Rg" pitchFamily="2" charset="0"/>
                <a:ea typeface="Sassoon Infant Rg" pitchFamily="2" charset="0"/>
              </a:rPr>
              <a:t>Reading Books</a:t>
            </a:r>
          </a:p>
          <a:p>
            <a:pPr algn="ctr"/>
            <a:r>
              <a:rPr lang="en-GB" sz="3200" dirty="0" smtClean="0">
                <a:latin typeface="Sassoon Infant Rg" pitchFamily="2" charset="0"/>
                <a:ea typeface="Sassoon Infant Rg" pitchFamily="2" charset="0"/>
              </a:rPr>
              <a:t>Blend to read the words in this Collins Big Cat book.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54" y="233265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1" y="2505912"/>
            <a:ext cx="5279279" cy="3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Smooth blend these words </a:t>
            </a:r>
            <a:endParaRPr lang="en-GB" sz="54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69814" y="1717870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160810" y="3487395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429013" y="5214134"/>
            <a:ext cx="2833141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71758" y="1729253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35373" y="3459958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673702" y="1690688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8720136" y="3459958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518682" y="5256196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84639" y="206761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toil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1981" y="3726781"/>
            <a:ext cx="173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poison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0954" y="554223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woiz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640" y="205588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doip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7574" y="381969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r>
              <a:rPr lang="en-GB" sz="4000" dirty="0" err="1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shoib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383" y="2089117"/>
            <a:ext cx="171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  foil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3778" y="368335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 boil</a:t>
            </a:r>
            <a:endParaRPr lang="en-GB" sz="40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15781" y="5263996"/>
            <a:ext cx="3033713" cy="140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209315" y="5656217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</a:t>
            </a:r>
            <a:r>
              <a:rPr lang="en-GB" sz="4000" dirty="0" err="1" smtClean="0">
                <a:latin typeface="Sassoon Infant Rg" pitchFamily="2" charset="0"/>
                <a:ea typeface="Sassoon Infant Rg" pitchFamily="2" charset="0"/>
              </a:rPr>
              <a:t>goif</a:t>
            </a:r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2640" y="5601870"/>
            <a:ext cx="258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pitchFamily="2" charset="0"/>
                <a:ea typeface="Sassoon Infant Rg" pitchFamily="2" charset="0"/>
              </a:rPr>
              <a:t>    coin</a:t>
            </a:r>
            <a:endParaRPr lang="en-GB" sz="4000" dirty="0">
              <a:latin typeface="Sassoon Infant Rg" pitchFamily="2" charset="0"/>
              <a:ea typeface="Sassoon Infant Rg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69" y="3664267"/>
            <a:ext cx="798147" cy="1018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8" y="1918957"/>
            <a:ext cx="798147" cy="10187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14" y="5397338"/>
            <a:ext cx="798147" cy="10187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13" y="5542238"/>
            <a:ext cx="798147" cy="101874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7998" y="3605191"/>
            <a:ext cx="1887057" cy="10992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111438" y="1468851"/>
            <a:ext cx="2000867" cy="18944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0072" y="2171632"/>
            <a:ext cx="107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My turn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Together ...</a:t>
            </a:r>
          </a:p>
          <a:p>
            <a:pPr algn="ctr"/>
            <a:r>
              <a:rPr lang="en-GB" sz="1400" b="1" dirty="0" smtClean="0">
                <a:latin typeface="Sassoon Infant Rg" pitchFamily="2" charset="0"/>
                <a:ea typeface="Sassoon Infant Rg" pitchFamily="2" charset="0"/>
              </a:rPr>
              <a:t>Your turn ...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4941" y="5397338"/>
            <a:ext cx="1906728" cy="11636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11554" y="5455937"/>
            <a:ext cx="16535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Sassoon Infant Rg" pitchFamily="2" charset="0"/>
              <a:ea typeface="Sassoon Infant Rg" pitchFamily="2" charset="0"/>
            </a:endParaRPr>
          </a:p>
          <a:p>
            <a:pPr algn="ctr"/>
            <a:r>
              <a:rPr lang="en-GB" sz="2000" b="1" dirty="0" smtClean="0">
                <a:latin typeface="Sassoon Infant Rg" pitchFamily="2" charset="0"/>
                <a:ea typeface="Sassoon Infant Rg" pitchFamily="2" charset="0"/>
              </a:rPr>
              <a:t>Smooth blend</a:t>
            </a:r>
          </a:p>
          <a:p>
            <a:pPr algn="ctr"/>
            <a:endParaRPr lang="en-GB" sz="2400" b="1" dirty="0">
              <a:latin typeface="Sassoon Infant Rg" pitchFamily="2" charset="0"/>
              <a:ea typeface="Sassoon Infant Rg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310" y="4804123"/>
            <a:ext cx="21739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 Infant Rg" pitchFamily="2" charset="0"/>
                <a:ea typeface="Sassoon Infant Rg" pitchFamily="2" charset="0"/>
              </a:rPr>
              <a:t>Word building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244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u="sng" dirty="0" smtClean="0">
                <a:latin typeface="Sassoon Infant Rg" pitchFamily="2" charset="0"/>
                <a:ea typeface="Sassoon Infant Rg" pitchFamily="2" charset="0"/>
              </a:rPr>
              <a:t>Blending to read</a:t>
            </a:r>
          </a:p>
          <a:p>
            <a:pPr>
              <a:buNone/>
            </a:pPr>
            <a:endParaRPr lang="en-GB" sz="6000" dirty="0" smtClean="0">
              <a:latin typeface="Sassoon Infant Rg" pitchFamily="2" charset="0"/>
              <a:ea typeface="Sassoon Infant Rg" pitchFamily="2" charset="0"/>
            </a:endParaRPr>
          </a:p>
          <a:p>
            <a:pPr>
              <a:buNone/>
            </a:pPr>
            <a:r>
              <a:rPr lang="en-GB" sz="6000" dirty="0" smtClean="0">
                <a:latin typeface="Sassoon Infant Rg" pitchFamily="2" charset="0"/>
                <a:ea typeface="Sassoon Infant Rg" pitchFamily="2" charset="0"/>
              </a:rPr>
              <a:t>Practise blending the words containing ‘</a:t>
            </a:r>
            <a:r>
              <a:rPr lang="en-GB" sz="6000" dirty="0" err="1" smtClean="0">
                <a:latin typeface="Sassoon Infant Rg" pitchFamily="2" charset="0"/>
                <a:ea typeface="Sassoon Infant Rg" pitchFamily="2" charset="0"/>
              </a:rPr>
              <a:t>oi</a:t>
            </a:r>
            <a:r>
              <a:rPr lang="en-GB" sz="6000" dirty="0" smtClean="0">
                <a:latin typeface="Sassoon Infant Rg" pitchFamily="2" charset="0"/>
                <a:ea typeface="Sassoon Infant Rg" pitchFamily="2" charset="0"/>
              </a:rPr>
              <a:t>’ by playing ‘Buried Treasure’.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464" y="4443423"/>
            <a:ext cx="3619907" cy="19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880" y="209590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Practise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80198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18011"/>
            <a:ext cx="11168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>
                <a:latin typeface="Sassoon Infant Rg" pitchFamily="2" charset="0"/>
                <a:ea typeface="Sassoon Infant Rg" pitchFamily="2" charset="0"/>
              </a:rPr>
              <a:t>Blending to read </a:t>
            </a:r>
            <a:r>
              <a:rPr lang="en-GB" sz="5400" u="sng" dirty="0" smtClean="0">
                <a:latin typeface="Sassoon Infant Rg" pitchFamily="2" charset="0"/>
                <a:ea typeface="Sassoon Infant Rg" pitchFamily="2" charset="0"/>
              </a:rPr>
              <a:t>sentences</a:t>
            </a:r>
          </a:p>
          <a:p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 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plants r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oo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ts are und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gr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ou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nd in the s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g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ir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 found a c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n in a pot in the g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ar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den</a:t>
            </a:r>
            <a:r>
              <a:rPr lang="en-GB" sz="4800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</a:p>
          <a:p>
            <a:endParaRPr lang="en-GB" sz="4800" dirty="0"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The sun is b</a:t>
            </a:r>
            <a:r>
              <a:rPr lang="en-GB" sz="4800" dirty="0">
                <a:solidFill>
                  <a:srgbClr val="FF0000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oi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ling hot in Summ</a:t>
            </a:r>
            <a:r>
              <a:rPr lang="en-GB" sz="4800" u="sng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er</a:t>
            </a:r>
            <a:r>
              <a:rPr lang="en-GB" sz="48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.</a:t>
            </a:r>
            <a:endParaRPr lang="en-GB" sz="4800" u="sng" dirty="0">
              <a:latin typeface="Sassoon Infant Rg" pitchFamily="2" charset="0"/>
              <a:ea typeface="Sassoon Infant Rg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2126" y="1663382"/>
            <a:ext cx="478927" cy="11751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71593" y="4591090"/>
            <a:ext cx="797691" cy="2579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389" y="3112048"/>
            <a:ext cx="1127138" cy="3236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1432" y="3156224"/>
            <a:ext cx="665903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00987" y="1675133"/>
            <a:ext cx="930850" cy="7464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389" y="217956"/>
            <a:ext cx="203251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Sassoon Infant Rg" panose="02000503030000020003" pitchFamily="2" charset="0"/>
                <a:ea typeface="Sassoon Infant Rg" panose="02000503030000020003" pitchFamily="2" charset="0"/>
              </a:rPr>
              <a:t>Apply</a:t>
            </a:r>
            <a:endParaRPr lang="en-GB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451735" y="1652911"/>
            <a:ext cx="1438714" cy="22222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04703" y="3156224"/>
            <a:ext cx="1244570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405" y="4596249"/>
            <a:ext cx="665903" cy="0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71593" y="3144416"/>
            <a:ext cx="933060" cy="11808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25530" y="4596249"/>
            <a:ext cx="718522" cy="16184"/>
          </a:xfrm>
          <a:prstGeom prst="line">
            <a:avLst/>
          </a:prstGeom>
          <a:ln w="127000">
            <a:solidFill>
              <a:srgbClr val="FFFF00">
                <a:alpha val="49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4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7900941</TotalTime>
  <Words>1728</Words>
  <Application>Microsoft Office PowerPoint</Application>
  <PresentationFormat>Widescreen</PresentationFormat>
  <Paragraphs>498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Sassoon Infant Rg</vt:lpstr>
      <vt:lpstr>Office Theme</vt:lpstr>
      <vt:lpstr>Monday</vt:lpstr>
      <vt:lpstr>Revisit and Revise Practise reading these ‘flash words’</vt:lpstr>
      <vt:lpstr>Revisit and Revise Practise reading these ‘off by heart’ words’</vt:lpstr>
      <vt:lpstr>PowerPoint Presentation</vt:lpstr>
      <vt:lpstr>PowerPoint Presentation</vt:lpstr>
      <vt:lpstr>PowerPoint Presentation</vt:lpstr>
      <vt:lpstr>Smooth blend these words </vt:lpstr>
      <vt:lpstr>PowerPoint Presentation</vt:lpstr>
      <vt:lpstr>PowerPoint Presentation</vt:lpstr>
      <vt:lpstr>   Monday Afternoon</vt:lpstr>
      <vt:lpstr>PowerPoint Presentation</vt:lpstr>
      <vt:lpstr>PowerPoint Presentation</vt:lpstr>
      <vt:lpstr>PowerPoint Presentation</vt:lpstr>
      <vt:lpstr>Tuesday</vt:lpstr>
      <vt:lpstr>Revisit and Revise Practise reading these ‘flash words’</vt:lpstr>
      <vt:lpstr>Revisit and Revise Practise reading these ‘off by heart’ words’</vt:lpstr>
      <vt:lpstr>PowerPoint Presentation</vt:lpstr>
      <vt:lpstr>PowerPoint Presentation</vt:lpstr>
      <vt:lpstr>PowerPoint Presentation</vt:lpstr>
      <vt:lpstr>Practise reading these words. </vt:lpstr>
      <vt:lpstr>PowerPoint Presentation</vt:lpstr>
      <vt:lpstr>PowerPoint Presentation</vt:lpstr>
      <vt:lpstr>   Tuesday Afternoon</vt:lpstr>
      <vt:lpstr>PowerPoint Presentation</vt:lpstr>
      <vt:lpstr>PowerPoint Presentation</vt:lpstr>
      <vt:lpstr>PowerPoint Presentation</vt:lpstr>
      <vt:lpstr>Wednesday</vt:lpstr>
      <vt:lpstr>Revisit and Revise Practise reading these ‘flash words’</vt:lpstr>
      <vt:lpstr>Revisit and Revise Practise reading these ‘off by heart’ words’</vt:lpstr>
      <vt:lpstr>PowerPoint Presentation</vt:lpstr>
      <vt:lpstr>PowerPoint Presentation</vt:lpstr>
      <vt:lpstr>PowerPoint Presentation</vt:lpstr>
      <vt:lpstr>Practise reading these words. </vt:lpstr>
      <vt:lpstr>PowerPoint Presentation</vt:lpstr>
      <vt:lpstr>PowerPoint Presentation</vt:lpstr>
      <vt:lpstr>   Wednesday Afternoon</vt:lpstr>
      <vt:lpstr>PowerPoint Presentation</vt:lpstr>
      <vt:lpstr>PowerPoint Presentation</vt:lpstr>
      <vt:lpstr>PowerPoint Presentation</vt:lpstr>
      <vt:lpstr>Thursday</vt:lpstr>
      <vt:lpstr>Revisit and Revise Practise reading these ‘flash words’</vt:lpstr>
      <vt:lpstr>Revisit and Revise Practise reading these ‘off by heart’ words’</vt:lpstr>
      <vt:lpstr>PowerPoint Presentation</vt:lpstr>
      <vt:lpstr>PowerPoint Presentation</vt:lpstr>
      <vt:lpstr>PowerPoint Presentation</vt:lpstr>
      <vt:lpstr>Practise reading these words. </vt:lpstr>
      <vt:lpstr>PowerPoint Presentation</vt:lpstr>
      <vt:lpstr>PowerPoint Presentation</vt:lpstr>
      <vt:lpstr>   Thursday Afternoon</vt:lpstr>
      <vt:lpstr>PowerPoint Presentation</vt:lpstr>
      <vt:lpstr>PowerPoint Presentation</vt:lpstr>
      <vt:lpstr>PowerPoint Presentation</vt:lpstr>
      <vt:lpstr>Friday</vt:lpstr>
      <vt:lpstr>Revisit and Revise Practise reading these ‘flash words’</vt:lpstr>
      <vt:lpstr>Revisit and Revise Practise reading these ‘off by heart’ words’</vt:lpstr>
      <vt:lpstr>PowerPoint Presentation</vt:lpstr>
      <vt:lpstr>PowerPoint Presentation</vt:lpstr>
      <vt:lpstr>PowerPoint Presentation</vt:lpstr>
      <vt:lpstr>Practise reading these words. </vt:lpstr>
      <vt:lpstr>PowerPoint Presentation</vt:lpstr>
      <vt:lpstr>PowerPoint Presentation</vt:lpstr>
      <vt:lpstr>   Friday Afternoon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Katie Marley</dc:creator>
  <cp:lastModifiedBy>Adele Doxey</cp:lastModifiedBy>
  <cp:revision>376</cp:revision>
  <dcterms:created xsi:type="dcterms:W3CDTF">2020-02-17T14:25:42Z</dcterms:created>
  <dcterms:modified xsi:type="dcterms:W3CDTF">2021-03-29T19:16:38Z</dcterms:modified>
</cp:coreProperties>
</file>